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94" r:id="rId2"/>
    <p:sldId id="295" r:id="rId3"/>
    <p:sldId id="287" r:id="rId4"/>
    <p:sldId id="274" r:id="rId5"/>
    <p:sldId id="303" r:id="rId6"/>
    <p:sldId id="304" r:id="rId7"/>
    <p:sldId id="296" r:id="rId8"/>
    <p:sldId id="298" r:id="rId9"/>
    <p:sldId id="297" r:id="rId10"/>
    <p:sldId id="299" r:id="rId11"/>
    <p:sldId id="300" r:id="rId12"/>
    <p:sldId id="301" r:id="rId13"/>
    <p:sldId id="302" r:id="rId14"/>
    <p:sldId id="306" r:id="rId15"/>
    <p:sldId id="311" r:id="rId16"/>
    <p:sldId id="324" r:id="rId17"/>
    <p:sldId id="318" r:id="rId18"/>
    <p:sldId id="308" r:id="rId19"/>
    <p:sldId id="312" r:id="rId20"/>
    <p:sldId id="313" r:id="rId21"/>
    <p:sldId id="325" r:id="rId22"/>
    <p:sldId id="326" r:id="rId23"/>
    <p:sldId id="327" r:id="rId24"/>
    <p:sldId id="314" r:id="rId25"/>
    <p:sldId id="288" r:id="rId26"/>
    <p:sldId id="291" r:id="rId27"/>
    <p:sldId id="293" r:id="rId28"/>
    <p:sldId id="328" r:id="rId29"/>
    <p:sldId id="320" r:id="rId30"/>
    <p:sldId id="322" r:id="rId3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  <a:srgbClr val="0096FF"/>
    <a:srgbClr val="4F81B5"/>
    <a:srgbClr val="972B15"/>
    <a:srgbClr val="B66029"/>
    <a:srgbClr val="6B9AD0"/>
    <a:srgbClr val="BE1E2D"/>
    <a:srgbClr val="616466"/>
    <a:srgbClr val="76D6FF"/>
    <a:srgbClr val="00C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8"/>
    <p:restoredTop sz="94835"/>
  </p:normalViewPr>
  <p:slideViewPr>
    <p:cSldViewPr snapToGrid="0">
      <p:cViewPr varScale="1">
        <p:scale>
          <a:sx n="115" d="100"/>
          <a:sy n="115" d="100"/>
        </p:scale>
        <p:origin x="13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F7E0A-5060-4989-BDA7-873A7CE9C4F0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7BD05-64AB-4EA1-918F-A78DAFA9A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开成白后播放开头动画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611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5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32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看到“操作演示”出现后运行“</a:t>
            </a:r>
            <a:r>
              <a:rPr lang="en-US" altLang="zh-CN" dirty="0"/>
              <a:t>L0-1-xy</a:t>
            </a:r>
            <a:r>
              <a:rPr lang="zh-CN" altLang="en-US" dirty="0"/>
              <a:t>坐标讲解</a:t>
            </a:r>
            <a:r>
              <a:rPr lang="en-US" altLang="zh-CN" dirty="0"/>
              <a:t>.sb2</a:t>
            </a:r>
            <a:r>
              <a:rPr lang="zh-CN" altLang="en-US" dirty="0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03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86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看到“操作演示”出现后运行“</a:t>
            </a:r>
            <a:r>
              <a:rPr lang="en-US" altLang="zh-CN" dirty="0"/>
              <a:t>L0-1-xy</a:t>
            </a:r>
            <a:r>
              <a:rPr lang="zh-CN" altLang="en-US" dirty="0"/>
              <a:t>坐标讲解</a:t>
            </a:r>
            <a:r>
              <a:rPr lang="en-US" altLang="zh-CN" dirty="0"/>
              <a:t>.sb2</a:t>
            </a:r>
            <a:r>
              <a:rPr lang="zh-CN" altLang="en-US" dirty="0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7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52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64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622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872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837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418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B7BD05-64AB-4EA1-918F-A78DAFA9A0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754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B7BD05-64AB-4EA1-918F-A78DAFA9A0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55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看到“操作演示”出现后运行“</a:t>
            </a:r>
            <a:r>
              <a:rPr lang="en-US" altLang="zh-CN" dirty="0"/>
              <a:t>L0-1-xy</a:t>
            </a:r>
            <a:r>
              <a:rPr lang="zh-CN" altLang="en-US" dirty="0"/>
              <a:t>坐标讲解</a:t>
            </a:r>
            <a:r>
              <a:rPr lang="en-US" altLang="zh-CN" dirty="0"/>
              <a:t>.sb2</a:t>
            </a:r>
            <a:r>
              <a:rPr lang="zh-CN" altLang="en-US" dirty="0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3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看到“操作演示”出现后运行“</a:t>
            </a:r>
            <a:r>
              <a:rPr lang="en-US" altLang="zh-CN" dirty="0"/>
              <a:t>L0-1-xy</a:t>
            </a:r>
            <a:r>
              <a:rPr lang="zh-CN" altLang="en-US" dirty="0"/>
              <a:t>坐标讲解</a:t>
            </a:r>
            <a:r>
              <a:rPr lang="en-US" altLang="zh-CN" dirty="0"/>
              <a:t>.sb2</a:t>
            </a:r>
            <a:r>
              <a:rPr lang="zh-CN" altLang="en-US" dirty="0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093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841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55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052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21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82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7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B7BD05-64AB-4EA1-918F-A78DAFA9A08B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42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F13C1-3DBE-45D1-9AFC-26C6DEA711B3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1F230F-3BA8-41AB-8706-5B1DE6EAF26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48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5A450-1563-4CDB-8CD9-9AEC03418E8F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AFFE1F-B8F7-4247-8EEC-E5C83C2C2A2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44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4EF74-3292-4497-B857-846C7D572E41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699725-5379-4AF2-BD60-1BC763BA35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26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60CCA-1612-4052-AD94-4F7C09DE93C2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599EF-4791-4CE9-9143-4803FDEE4C4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37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4B18A-4760-4CDA-A384-BD74E899F5D7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4DAD91-88B8-4EF3-85E4-93AE85BC9E6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06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6D708-8665-4BB6-9B37-30BF8DEB5707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DD0572-D79E-403C-AFBF-6183443D72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3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14196-5737-4896-920C-D55332133E9F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0954-139D-4BB8-9A71-C1217D14146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04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93916-E93D-44D3-9824-F276F8582294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38D5FE-F642-466B-883D-7C120433BEC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0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A3A8A-6C29-45E6-AE88-5A402BBF64FC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33F2A-16C5-4E58-B454-FBB7CEF72F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50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6A0AC3-9D20-462B-8CF6-9C17501806FB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85600E-3A8C-405B-B37B-98AED89970F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92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CE148-984F-44E6-A899-0E2E68037831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8CD7C-446A-4D3F-941E-1BF969DF478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01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34C1DFE-5DC9-4074-8C34-C323BDF9996D}" type="datetimeFigureOut">
              <a:rPr lang="zh-CN" altLang="en-US"/>
              <a:pPr>
                <a:defRPr/>
              </a:pPr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9F0EA5FB-5CDB-429B-BA08-E3A5215C467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5" Type="http://schemas.openxmlformats.org/officeDocument/2006/relationships/image" Target="../media/image10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4.mov"/><Relationship Id="rId7" Type="http://schemas.openxmlformats.org/officeDocument/2006/relationships/image" Target="../media/image10.png"/><Relationship Id="rId12" Type="http://schemas.openxmlformats.org/officeDocument/2006/relationships/image" Target="../media/image37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video" Target="../media/media4.mov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7" y="4336822"/>
            <a:ext cx="2502642" cy="28902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3" y="4060627"/>
            <a:ext cx="2906807" cy="279737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97"/>
            <a:ext cx="4525200" cy="30712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1130" flipH="1">
            <a:off x="5631211" y="-25899"/>
            <a:ext cx="3042824" cy="235910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22" y="4464948"/>
            <a:ext cx="2232185" cy="22321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856684" y="2873479"/>
            <a:ext cx="5494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Bradley Hand" pitchFamily="2" charset="77"/>
                <a:ea typeface="Wawati SC" charset="-122"/>
                <a:cs typeface="Wawati SC" charset="-122"/>
              </a:rPr>
              <a:t> 小红星宇宙历险记</a:t>
            </a:r>
          </a:p>
        </p:txBody>
      </p:sp>
      <p:pic>
        <p:nvPicPr>
          <p:cNvPr id="22" name="超级玛丽地上关BG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57990" y="6426186"/>
            <a:ext cx="431814" cy="4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4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7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4 -0.004 0.01 -0.006 0.015 -0.006 C 0.022 -0.006 0.029 -0.003 0.033 0.002 C 0.05 0.022 0.063 0.066 0.063 0.118 C 0.063 0.118 0.063 0.119 0.063 0.119 C 0.063 0.119 0.063 0.12 0.063 0.12 C 0.063 0.172 0.05 0.217 0.033 0.237 C 0.029 0.241 0.022 0.244 0.015 0.244 C 0.01 0.244 0.004 0.242 0 0.238 C -0.004 0.234 -0.006 0.229 -0.006 0.223 C -0.006 0.216 -0.003 0.21 0.002 0.206 C 0.022 0.188 0.066 0.175 0.118 0.175 C 0.118 0.175 0.119 0.175 0.119 0.175 C 0.119 0.175 0.12 0.175 0.12 0.175 C 0.172 0.175 0.217 0.188 0.237 0.206 C 0.241 0.21 0.244 0.216 0.244 0.223 C 0.244 0.229 0.242 0.234 0.238 0.238 C 0.234 0.242 0.229 0.244 0.223 0.244 C 0.216 0.244 0.21 0.241 0.206 0.237 C 0.188 0.217 0.175 0.172 0.175 0.12 C 0.175 0.12 0.175 0.119 0.175 0.119 C 0.175 0.119 0.175 0.118 0.175 0.118 C 0.175 0.066 0.188 0.022 0.206 0.001 C 0.21 -0.003 0.216 -0.006 0.223 -0.006 C 0.229 -0.006 0.234 -0.004 0.238 0 C 0.242 0.004 0.244 0.01 0.244 0.015 C 0.244 0.022 0.241 0.028 0.237 0.033 C 0.217 0.05 0.172 0.063 0.12 0.063 C 0.12 0.063 0.12 0.063 0.119 0.063 C 0.119 0.063 0.118 0.063 0.118 0.063 C 0.066 0.063 0.022 0.05 0.002 0.033 C -0.003 0.028 -0.006 0.022 -0.006 0.015 C -0.006 0.01 -0.004 0.004 0 0 Z" pathEditMode="relative" ptsTypes="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5023" y="1493330"/>
            <a:ext cx="496036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添加更多角色 </a:t>
            </a:r>
            <a:r>
              <a:rPr kumimoji="1" lang="en-US" altLang="zh-CN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——</a:t>
            </a:r>
            <a:r>
              <a:rPr kumimoji="1" lang="zh-CN" altLang="en-US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kumimoji="1" lang="en-US" altLang="zh-CN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1</a:t>
            </a:r>
            <a:r>
              <a:rPr kumimoji="1" lang="zh-CN" altLang="en-US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个小球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" y="2347424"/>
            <a:ext cx="8560477" cy="414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1234937"/>
            <a:ext cx="8872427" cy="61466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grpSp>
        <p:nvGrpSpPr>
          <p:cNvPr id="27" name="组合 177"/>
          <p:cNvGrpSpPr>
            <a:grpSpLocks/>
          </p:cNvGrpSpPr>
          <p:nvPr/>
        </p:nvGrpSpPr>
        <p:grpSpPr bwMode="auto">
          <a:xfrm>
            <a:off x="6352859" y="2320291"/>
            <a:ext cx="1945321" cy="411479"/>
            <a:chOff x="0" y="0"/>
            <a:chExt cx="4208462" cy="1081087"/>
          </a:xfrm>
        </p:grpSpPr>
        <p:sp>
          <p:nvSpPr>
            <p:cNvPr id="28" name="矩形 1"/>
            <p:cNvSpPr>
              <a:spLocks/>
            </p:cNvSpPr>
            <p:nvPr/>
          </p:nvSpPr>
          <p:spPr bwMode="auto">
            <a:xfrm>
              <a:off x="0" y="0"/>
              <a:ext cx="3960812" cy="1081087"/>
            </a:xfrm>
            <a:custGeom>
              <a:avLst/>
              <a:gdLst>
                <a:gd name="T0" fmla="*/ 0 w 3960440"/>
                <a:gd name="T1" fmla="*/ 0 h 1080120"/>
                <a:gd name="T2" fmla="*/ 3960812 w 3960440"/>
                <a:gd name="T3" fmla="*/ 209508 h 1080120"/>
                <a:gd name="T4" fmla="*/ 3960812 w 3960440"/>
                <a:gd name="T5" fmla="*/ 860552 h 1080120"/>
                <a:gd name="T6" fmla="*/ 0 w 3960440"/>
                <a:gd name="T7" fmla="*/ 1081087 h 1080120"/>
                <a:gd name="T8" fmla="*/ 0 w 3960440"/>
                <a:gd name="T9" fmla="*/ 0 h 1080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60440" h="1080120">
                  <a:moveTo>
                    <a:pt x="0" y="0"/>
                  </a:moveTo>
                  <a:lnTo>
                    <a:pt x="3960440" y="209321"/>
                  </a:lnTo>
                  <a:lnTo>
                    <a:pt x="3960440" y="859782"/>
                  </a:lnTo>
                  <a:lnTo>
                    <a:pt x="0" y="1080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8E7"/>
            </a:solidFill>
            <a:ln>
              <a:noFill/>
            </a:ln>
            <a:effectLst>
              <a:outerShdw dist="63500" dir="2700000" algn="ctr" rotWithShape="0">
                <a:srgbClr val="000000">
                  <a:alpha val="37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9" name="Freeform 68"/>
            <p:cNvSpPr>
              <a:spLocks noEditPoints="1"/>
            </p:cNvSpPr>
            <p:nvPr/>
          </p:nvSpPr>
          <p:spPr bwMode="auto">
            <a:xfrm>
              <a:off x="247650" y="428080"/>
              <a:ext cx="380999" cy="418059"/>
            </a:xfrm>
            <a:custGeom>
              <a:avLst/>
              <a:gdLst>
                <a:gd name="T0" fmla="*/ 225136 w 99"/>
                <a:gd name="T1" fmla="*/ 36512 h 99"/>
                <a:gd name="T2" fmla="*/ 303934 w 99"/>
                <a:gd name="T3" fmla="*/ 40569 h 99"/>
                <a:gd name="T4" fmla="*/ 296430 w 99"/>
                <a:gd name="T5" fmla="*/ 81139 h 99"/>
                <a:gd name="T6" fmla="*/ 360218 w 99"/>
                <a:gd name="T7" fmla="*/ 125765 h 99"/>
                <a:gd name="T8" fmla="*/ 337705 w 99"/>
                <a:gd name="T9" fmla="*/ 154164 h 99"/>
                <a:gd name="T10" fmla="*/ 371475 w 99"/>
                <a:gd name="T11" fmla="*/ 231246 h 99"/>
                <a:gd name="T12" fmla="*/ 337705 w 99"/>
                <a:gd name="T13" fmla="*/ 243416 h 99"/>
                <a:gd name="T14" fmla="*/ 333952 w 99"/>
                <a:gd name="T15" fmla="*/ 328612 h 99"/>
                <a:gd name="T16" fmla="*/ 300182 w 99"/>
                <a:gd name="T17" fmla="*/ 320498 h 99"/>
                <a:gd name="T18" fmla="*/ 255155 w 99"/>
                <a:gd name="T19" fmla="*/ 393523 h 99"/>
                <a:gd name="T20" fmla="*/ 228889 w 99"/>
                <a:gd name="T21" fmla="*/ 365125 h 99"/>
                <a:gd name="T22" fmla="*/ 157595 w 99"/>
                <a:gd name="T23" fmla="*/ 401637 h 99"/>
                <a:gd name="T24" fmla="*/ 146339 w 99"/>
                <a:gd name="T25" fmla="*/ 369181 h 99"/>
                <a:gd name="T26" fmla="*/ 67541 w 99"/>
                <a:gd name="T27" fmla="*/ 361068 h 99"/>
                <a:gd name="T28" fmla="*/ 75045 w 99"/>
                <a:gd name="T29" fmla="*/ 324555 h 99"/>
                <a:gd name="T30" fmla="*/ 11257 w 99"/>
                <a:gd name="T31" fmla="*/ 275872 h 99"/>
                <a:gd name="T32" fmla="*/ 33770 w 99"/>
                <a:gd name="T33" fmla="*/ 247473 h 99"/>
                <a:gd name="T34" fmla="*/ 0 w 99"/>
                <a:gd name="T35" fmla="*/ 170391 h 99"/>
                <a:gd name="T36" fmla="*/ 33770 w 99"/>
                <a:gd name="T37" fmla="*/ 158221 h 99"/>
                <a:gd name="T38" fmla="*/ 37523 w 99"/>
                <a:gd name="T39" fmla="*/ 73025 h 99"/>
                <a:gd name="T40" fmla="*/ 71293 w 99"/>
                <a:gd name="T41" fmla="*/ 81139 h 99"/>
                <a:gd name="T42" fmla="*/ 116320 w 99"/>
                <a:gd name="T43" fmla="*/ 12171 h 99"/>
                <a:gd name="T44" fmla="*/ 142586 w 99"/>
                <a:gd name="T45" fmla="*/ 36512 h 99"/>
                <a:gd name="T46" fmla="*/ 213880 w 99"/>
                <a:gd name="T47" fmla="*/ 0 h 99"/>
                <a:gd name="T48" fmla="*/ 135082 w 99"/>
                <a:gd name="T49" fmla="*/ 235302 h 99"/>
                <a:gd name="T50" fmla="*/ 168852 w 99"/>
                <a:gd name="T51" fmla="*/ 190676 h 99"/>
                <a:gd name="T52" fmla="*/ 217632 w 99"/>
                <a:gd name="T53" fmla="*/ 223132 h 99"/>
                <a:gd name="T54" fmla="*/ 240145 w 99"/>
                <a:gd name="T55" fmla="*/ 227189 h 99"/>
                <a:gd name="T56" fmla="*/ 202623 w 99"/>
                <a:gd name="T57" fmla="*/ 219075 h 99"/>
                <a:gd name="T58" fmla="*/ 217632 w 99"/>
                <a:gd name="T59" fmla="*/ 279929 h 99"/>
                <a:gd name="T60" fmla="*/ 266411 w 99"/>
                <a:gd name="T61" fmla="*/ 288043 h 99"/>
                <a:gd name="T62" fmla="*/ 266411 w 99"/>
                <a:gd name="T63" fmla="*/ 113594 h 99"/>
                <a:gd name="T64" fmla="*/ 105064 w 99"/>
                <a:gd name="T65" fmla="*/ 113594 h 99"/>
                <a:gd name="T66" fmla="*/ 105064 w 99"/>
                <a:gd name="T67" fmla="*/ 288043 h 99"/>
                <a:gd name="T68" fmla="*/ 206375 w 99"/>
                <a:gd name="T69" fmla="*/ 320498 h 99"/>
                <a:gd name="T70" fmla="*/ 180109 w 99"/>
                <a:gd name="T71" fmla="*/ 267758 h 99"/>
                <a:gd name="T72" fmla="*/ 131330 w 99"/>
                <a:gd name="T73" fmla="*/ 304270 h 99"/>
                <a:gd name="T74" fmla="*/ 157595 w 99"/>
                <a:gd name="T75" fmla="*/ 288043 h 99"/>
                <a:gd name="T76" fmla="*/ 168852 w 99"/>
                <a:gd name="T77" fmla="*/ 210961 h 99"/>
                <a:gd name="T78" fmla="*/ 142586 w 99"/>
                <a:gd name="T79" fmla="*/ 239359 h 99"/>
                <a:gd name="T80" fmla="*/ 191366 w 99"/>
                <a:gd name="T81" fmla="*/ 150107 h 99"/>
                <a:gd name="T82" fmla="*/ 191366 w 99"/>
                <a:gd name="T83" fmla="*/ 186619 h 99"/>
                <a:gd name="T84" fmla="*/ 191366 w 99"/>
                <a:gd name="T85" fmla="*/ 150107 h 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矩形 180"/>
            <p:cNvSpPr>
              <a:spLocks noChangeArrowheads="1"/>
            </p:cNvSpPr>
            <p:nvPr/>
          </p:nvSpPr>
          <p:spPr bwMode="auto">
            <a:xfrm>
              <a:off x="876300" y="261326"/>
              <a:ext cx="3332162" cy="6873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Hannotate SC" charset="-122"/>
                  <a:ea typeface="Hannotate SC" charset="-122"/>
                  <a:cs typeface="Hannotate SC" charset="-122"/>
                  <a:sym typeface="微软雅黑" panose="020B0503020204020204" pitchFamily="34" charset="-122"/>
                </a:rPr>
                <a:t>脚本区</a:t>
              </a:r>
              <a:endParaRPr lang="en-US" altLang="zh-CN" sz="1100" dirty="0">
                <a:latin typeface="Hannotate SC" charset="-122"/>
                <a:ea typeface="Hannotate SC" charset="-122"/>
                <a:cs typeface="Hannotate SC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4415271" y="1925688"/>
            <a:ext cx="3993623" cy="476515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24095" y="503749"/>
            <a:ext cx="229237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latin typeface="Hannotate SC" charset="-122"/>
                <a:ea typeface="Hannotate SC" charset="-122"/>
                <a:cs typeface="Hannotate SC" charset="-122"/>
              </a:rPr>
              <a:t>脚本区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202305" y="3624838"/>
            <a:ext cx="877019" cy="340519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latin typeface="Hannotate SC" charset="-122"/>
                <a:ea typeface="Hannotate SC" charset="-122"/>
                <a:cs typeface="Hannotate SC" charset="-122"/>
              </a:rPr>
              <a:t>编程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6352859" y="2997197"/>
            <a:ext cx="1726465" cy="369332"/>
            <a:chOff x="6352859" y="2997197"/>
            <a:chExt cx="1726465" cy="369332"/>
          </a:xfrm>
        </p:grpSpPr>
        <p:sp>
          <p:nvSpPr>
            <p:cNvPr id="20" name="文本框 19"/>
            <p:cNvSpPr txBox="1"/>
            <p:nvPr/>
          </p:nvSpPr>
          <p:spPr>
            <a:xfrm>
              <a:off x="7202305" y="3005174"/>
              <a:ext cx="877019" cy="340519"/>
            </a:xfrm>
            <a:prstGeom prst="round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>
                  <a:latin typeface="Hannotate SC" charset="-122"/>
                  <a:ea typeface="Hannotate SC" charset="-122"/>
                  <a:cs typeface="Hannotate SC" charset="-122"/>
                </a:rPr>
                <a:t>程序</a:t>
              </a:r>
              <a:endParaRPr kumimoji="1" lang="zh-CN" altLang="en-US" sz="1400" b="1" dirty="0"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6352859" y="2997197"/>
              <a:ext cx="849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Wawati SC" charset="-122"/>
                  <a:ea typeface="Wawati SC" charset="-122"/>
                  <a:cs typeface="Wawati SC" charset="-122"/>
                </a:rPr>
                <a:t>脚本 </a:t>
              </a:r>
              <a:r>
                <a:rPr kumimoji="1" lang="en-US" altLang="zh-CN" b="1" dirty="0">
                  <a:latin typeface="Wawati SC" charset="-122"/>
                  <a:ea typeface="Wawati SC" charset="-122"/>
                  <a:cs typeface="Wawati SC" charset="-122"/>
                </a:rPr>
                <a:t>=</a:t>
              </a:r>
              <a:endParaRPr kumimoji="1" lang="zh-CN" altLang="en-US" b="1" dirty="0">
                <a:latin typeface="Wawati SC" charset="-122"/>
                <a:ea typeface="Wawati SC" charset="-122"/>
                <a:cs typeface="Wawati SC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1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  <p:bldP spid="17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AF7F5C-B026-D949-BA65-1D1B77FAC486}"/>
              </a:ext>
            </a:extLst>
          </p:cNvPr>
          <p:cNvGrpSpPr/>
          <p:nvPr/>
        </p:nvGrpSpPr>
        <p:grpSpPr>
          <a:xfrm>
            <a:off x="0" y="2072212"/>
            <a:ext cx="9144000" cy="4478768"/>
            <a:chOff x="-98854" y="2208751"/>
            <a:chExt cx="9144000" cy="4478768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16512B7-4CE4-4DB1-B9C2-A31DC961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04" y="2248511"/>
              <a:ext cx="8717844" cy="443900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AE1018-D2DC-6E4D-AA38-CCB61A495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854" y="2208751"/>
              <a:ext cx="9144000" cy="22363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275021" y="1493330"/>
            <a:ext cx="5381708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设定角色脚本 </a:t>
            </a:r>
            <a:r>
              <a:rPr kumimoji="1" lang="en-US" altLang="zh-CN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——</a:t>
            </a:r>
            <a:r>
              <a:rPr kumimoji="1" lang="zh-CN" altLang="en-US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 小苹果移动</a:t>
            </a:r>
          </a:p>
        </p:txBody>
      </p:sp>
    </p:spTree>
    <p:extLst>
      <p:ext uri="{BB962C8B-B14F-4D97-AF65-F5344CB8AC3E}">
        <p14:creationId xmlns:p14="http://schemas.microsoft.com/office/powerpoint/2010/main" val="6232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7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45119" y="1493330"/>
            <a:ext cx="291640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latin typeface="Hannotate SC" charset="-122"/>
                <a:ea typeface="Hannotate SC" charset="-122"/>
                <a:cs typeface="Hannotate SC" charset="-122"/>
              </a:rPr>
              <a:t>本课学习模块</a:t>
            </a:r>
          </a:p>
        </p:txBody>
      </p:sp>
      <p:grpSp>
        <p:nvGrpSpPr>
          <p:cNvPr id="39" name="组 38"/>
          <p:cNvGrpSpPr/>
          <p:nvPr/>
        </p:nvGrpSpPr>
        <p:grpSpPr>
          <a:xfrm>
            <a:off x="2277600" y="2612095"/>
            <a:ext cx="2474672" cy="3803297"/>
            <a:chOff x="2277600" y="2612095"/>
            <a:chExt cx="2474672" cy="3803297"/>
          </a:xfrm>
        </p:grpSpPr>
        <p:grpSp>
          <p:nvGrpSpPr>
            <p:cNvPr id="36" name="组 35"/>
            <p:cNvGrpSpPr/>
            <p:nvPr/>
          </p:nvGrpSpPr>
          <p:grpSpPr>
            <a:xfrm>
              <a:off x="2277601" y="2612095"/>
              <a:ext cx="2474671" cy="342921"/>
              <a:chOff x="2358286" y="2405901"/>
              <a:chExt cx="2474671" cy="34292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358286" y="2405901"/>
                <a:ext cx="1085251" cy="342921"/>
              </a:xfrm>
              <a:prstGeom prst="rect">
                <a:avLst/>
              </a:prstGeom>
              <a:solidFill>
                <a:srgbClr val="C883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>
                    <a:solidFill>
                      <a:schemeClr val="bg1"/>
                    </a:solidFill>
                    <a:latin typeface="SimHei" charset="-122"/>
                    <a:ea typeface="SimHei" charset="-122"/>
                    <a:cs typeface="SimHei" charset="-122"/>
                  </a:rPr>
                  <a:t>事件</a:t>
                </a:r>
              </a:p>
            </p:txBody>
          </p:sp>
          <p:cxnSp>
            <p:nvCxnSpPr>
              <p:cNvPr id="9" name="直线箭头连接符 8"/>
              <p:cNvCxnSpPr/>
              <p:nvPr/>
            </p:nvCxnSpPr>
            <p:spPr>
              <a:xfrm flipV="1">
                <a:off x="3536957" y="2577361"/>
                <a:ext cx="1296000" cy="0"/>
              </a:xfrm>
              <a:prstGeom prst="straightConnector1">
                <a:avLst/>
              </a:prstGeom>
              <a:ln>
                <a:solidFill>
                  <a:srgbClr val="C8833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 37"/>
            <p:cNvGrpSpPr/>
            <p:nvPr/>
          </p:nvGrpSpPr>
          <p:grpSpPr>
            <a:xfrm>
              <a:off x="2277600" y="6072471"/>
              <a:ext cx="2474672" cy="342921"/>
              <a:chOff x="2358285" y="5875242"/>
              <a:chExt cx="2474672" cy="342921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358285" y="5875242"/>
                <a:ext cx="1085251" cy="342921"/>
              </a:xfrm>
              <a:prstGeom prst="rect">
                <a:avLst/>
              </a:prstGeom>
              <a:solidFill>
                <a:srgbClr val="E1A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>
                    <a:solidFill>
                      <a:schemeClr val="bg1"/>
                    </a:solidFill>
                    <a:latin typeface="SimHei" charset="-122"/>
                    <a:ea typeface="SimHei" charset="-122"/>
                    <a:cs typeface="SimHei" charset="-122"/>
                  </a:rPr>
                  <a:t>控制</a:t>
                </a:r>
              </a:p>
            </p:txBody>
          </p:sp>
          <p:cxnSp>
            <p:nvCxnSpPr>
              <p:cNvPr id="24" name="直线箭头连接符 23"/>
              <p:cNvCxnSpPr/>
              <p:nvPr/>
            </p:nvCxnSpPr>
            <p:spPr>
              <a:xfrm flipV="1">
                <a:off x="3536957" y="6055667"/>
                <a:ext cx="1296000" cy="0"/>
              </a:xfrm>
              <a:prstGeom prst="straightConnector1">
                <a:avLst/>
              </a:prstGeom>
              <a:ln>
                <a:solidFill>
                  <a:srgbClr val="E1A93A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 36"/>
            <p:cNvGrpSpPr/>
            <p:nvPr/>
          </p:nvGrpSpPr>
          <p:grpSpPr>
            <a:xfrm>
              <a:off x="2277601" y="3558422"/>
              <a:ext cx="2474671" cy="2008666"/>
              <a:chOff x="2358286" y="3352228"/>
              <a:chExt cx="2474671" cy="200866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358286" y="3894042"/>
                <a:ext cx="1085251" cy="342921"/>
              </a:xfrm>
              <a:prstGeom prst="rect">
                <a:avLst/>
              </a:prstGeom>
              <a:solidFill>
                <a:srgbClr val="4A6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>
                    <a:solidFill>
                      <a:schemeClr val="bg1"/>
                    </a:solidFill>
                    <a:latin typeface="SimHei" charset="-122"/>
                    <a:ea typeface="SimHei" charset="-122"/>
                    <a:cs typeface="SimHei" charset="-122"/>
                  </a:rPr>
                  <a:t>运动</a:t>
                </a:r>
              </a:p>
            </p:txBody>
          </p:sp>
          <p:cxnSp>
            <p:nvCxnSpPr>
              <p:cNvPr id="12" name="肘形连接符 11"/>
              <p:cNvCxnSpPr/>
              <p:nvPr/>
            </p:nvCxnSpPr>
            <p:spPr>
              <a:xfrm flipV="1">
                <a:off x="3536957" y="3352228"/>
                <a:ext cx="1296000" cy="721667"/>
              </a:xfrm>
              <a:prstGeom prst="bentConnector3">
                <a:avLst>
                  <a:gd name="adj1" fmla="val 49961"/>
                </a:avLst>
              </a:prstGeom>
              <a:ln>
                <a:solidFill>
                  <a:srgbClr val="4A6CD4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肘形连接符 24"/>
              <p:cNvCxnSpPr/>
              <p:nvPr/>
            </p:nvCxnSpPr>
            <p:spPr>
              <a:xfrm flipV="1">
                <a:off x="3535305" y="4065502"/>
                <a:ext cx="1297652" cy="0"/>
              </a:xfrm>
              <a:prstGeom prst="bentConnector3">
                <a:avLst/>
              </a:prstGeom>
              <a:ln>
                <a:solidFill>
                  <a:srgbClr val="4A6CD4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肘形连接符 27"/>
              <p:cNvCxnSpPr/>
              <p:nvPr/>
            </p:nvCxnSpPr>
            <p:spPr>
              <a:xfrm>
                <a:off x="3533653" y="4073895"/>
                <a:ext cx="1299304" cy="602200"/>
              </a:xfrm>
              <a:prstGeom prst="bentConnector3">
                <a:avLst/>
              </a:prstGeom>
              <a:ln>
                <a:solidFill>
                  <a:srgbClr val="4A6CD4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肘形连接符 30"/>
              <p:cNvCxnSpPr/>
              <p:nvPr/>
            </p:nvCxnSpPr>
            <p:spPr>
              <a:xfrm>
                <a:off x="3533653" y="4073896"/>
                <a:ext cx="1299304" cy="1286998"/>
              </a:xfrm>
              <a:prstGeom prst="bentConnector3">
                <a:avLst/>
              </a:prstGeom>
              <a:ln>
                <a:solidFill>
                  <a:srgbClr val="4A6CD4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 20"/>
          <p:cNvGrpSpPr/>
          <p:nvPr/>
        </p:nvGrpSpPr>
        <p:grpSpPr>
          <a:xfrm>
            <a:off x="5125368" y="2343222"/>
            <a:ext cx="2114729" cy="4202912"/>
            <a:chOff x="5125368" y="2343222"/>
            <a:chExt cx="2114729" cy="420291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368" y="2343222"/>
              <a:ext cx="2055159" cy="82404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368" y="3281102"/>
              <a:ext cx="2114729" cy="54605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368" y="3940990"/>
              <a:ext cx="1578600" cy="56591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368" y="4620734"/>
              <a:ext cx="1975733" cy="5659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368" y="5300478"/>
              <a:ext cx="2020410" cy="56591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368" y="5980221"/>
              <a:ext cx="1439604" cy="565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40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4FA204-4AE3-2D43-8BF1-21EC83C5F8BB}"/>
              </a:ext>
            </a:extLst>
          </p:cNvPr>
          <p:cNvGrpSpPr/>
          <p:nvPr/>
        </p:nvGrpSpPr>
        <p:grpSpPr>
          <a:xfrm>
            <a:off x="169170" y="1621029"/>
            <a:ext cx="8744071" cy="4289620"/>
            <a:chOff x="169170" y="1621029"/>
            <a:chExt cx="8744071" cy="428962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953" y="1621029"/>
              <a:ext cx="6585288" cy="428962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70" y="2055640"/>
              <a:ext cx="1819113" cy="46972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15" y="2415275"/>
              <a:ext cx="1427236" cy="1648268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2327955" y="1853642"/>
            <a:ext cx="3230163" cy="2772145"/>
          </a:xfrm>
          <a:prstGeom prst="rect">
            <a:avLst/>
          </a:prstGeom>
          <a:noFill/>
          <a:ln w="57150">
            <a:solidFill>
              <a:srgbClr val="F0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53" y="1849024"/>
            <a:ext cx="5976856" cy="468724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19620" y="3892766"/>
            <a:ext cx="683268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dirty="0"/>
              <a:t>x</a:t>
            </a:r>
            <a:r>
              <a:rPr lang="zh-CN" altLang="en-US" sz="1800" dirty="0"/>
              <a:t>轴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014654" y="6359151"/>
            <a:ext cx="652261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dirty="0"/>
              <a:t>Y</a:t>
            </a:r>
            <a:r>
              <a:rPr lang="zh-CN" altLang="en-US" sz="1800" dirty="0"/>
              <a:t>轴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654230" y="3270672"/>
            <a:ext cx="1287490" cy="46166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dirty="0"/>
              <a:t>坐标系</a:t>
            </a:r>
          </a:p>
        </p:txBody>
      </p:sp>
      <p:sp>
        <p:nvSpPr>
          <p:cNvPr id="4" name="椭圆 3"/>
          <p:cNvSpPr/>
          <p:nvPr/>
        </p:nvSpPr>
        <p:spPr>
          <a:xfrm>
            <a:off x="6493933" y="2787768"/>
            <a:ext cx="108000" cy="108000"/>
          </a:xfrm>
          <a:prstGeom prst="ellipse">
            <a:avLst/>
          </a:prstGeom>
          <a:solidFill>
            <a:srgbClr val="BE1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027024" y="2432564"/>
            <a:ext cx="1024884" cy="340519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latin typeface="Hannotate SC" charset="-122"/>
                <a:ea typeface="Hannotate SC" charset="-122"/>
                <a:cs typeface="Hannotate SC" charset="-122"/>
              </a:rPr>
              <a:t>坐标 </a:t>
            </a:r>
            <a:r>
              <a:rPr kumimoji="1" lang="en-US" altLang="zh-CN" sz="1400" b="1" dirty="0">
                <a:latin typeface="Hannotate SC" charset="-122"/>
                <a:ea typeface="Hannotate SC" charset="-122"/>
                <a:cs typeface="Hannotate SC" charset="-122"/>
              </a:rPr>
              <a:t>(</a:t>
            </a:r>
            <a:r>
              <a:rPr kumimoji="1" lang="en-US" altLang="zh-CN" sz="1400" b="1" dirty="0" err="1">
                <a:latin typeface="Hannotate SC" charset="-122"/>
                <a:ea typeface="Hannotate SC" charset="-122"/>
                <a:cs typeface="Hannotate SC" charset="-122"/>
              </a:rPr>
              <a:t>x,y</a:t>
            </a:r>
            <a:r>
              <a:rPr kumimoji="1" lang="en-US" altLang="zh-CN" sz="1400" b="1" dirty="0">
                <a:latin typeface="Hannotate SC" charset="-122"/>
                <a:ea typeface="Hannotate SC" charset="-122"/>
                <a:cs typeface="Hannotate SC" charset="-122"/>
              </a:rPr>
              <a:t>)</a:t>
            </a:r>
            <a:endParaRPr kumimoji="1" lang="zh-CN" altLang="en-US" sz="1400" b="1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55625" y="5910649"/>
            <a:ext cx="1446201" cy="442674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latin typeface="Hannotate SC" charset="-122"/>
                <a:ea typeface="Hannotate SC" charset="-122"/>
                <a:cs typeface="Hannotate SC" charset="-122"/>
              </a:rPr>
              <a:t>操作演示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224095" y="503749"/>
            <a:ext cx="1319167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Hannotate SC" charset="-122"/>
                <a:ea typeface="Hannotate SC" charset="-122"/>
                <a:cs typeface="Hannotate SC" charset="-122"/>
              </a:rPr>
              <a:t>坐标</a:t>
            </a:r>
            <a:endParaRPr kumimoji="1" lang="zh-CN" altLang="en-US" sz="2800" b="1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84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" grpId="0" animBg="1"/>
      <p:bldP spid="22" grpId="0" animBg="1"/>
      <p:bldP spid="29" grpId="0" animBg="1"/>
      <p:bldP spid="4" grpId="0" animBg="1"/>
      <p:bldP spid="33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31075" y="1983013"/>
            <a:ext cx="2817465" cy="375487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185738" indent="-185738">
              <a:spcBef>
                <a:spcPts val="600"/>
              </a:spcBef>
              <a:buFont typeface="Arial" charset="0"/>
              <a:buChar char="•"/>
            </a:pPr>
            <a:endParaRPr lang="en-US" altLang="zh-CN" sz="600" dirty="0">
              <a:solidFill>
                <a:srgbClr val="7030A0"/>
              </a:solidFill>
              <a:latin typeface="Hannotate SC" charset="-122"/>
              <a:ea typeface="Hannotate SC" charset="-122"/>
              <a:cs typeface="Hannotate SC" charset="-122"/>
            </a:endParaRPr>
          </a:p>
          <a:p>
            <a:pPr marL="185738" indent="-185738">
              <a:spcBef>
                <a:spcPts val="600"/>
              </a:spcBef>
              <a:buFont typeface="Arial" charset="0"/>
              <a:buChar char="•"/>
            </a:pP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负数是</a:t>
            </a:r>
            <a:r>
              <a:rPr lang="ja-JP" altLang="en-US" sz="160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一个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数学术语。</a:t>
            </a:r>
            <a:endParaRPr lang="en-US" altLang="zh-CN" sz="1600" dirty="0">
              <a:solidFill>
                <a:srgbClr val="7030A0"/>
              </a:solidFill>
              <a:latin typeface="Hannotate SC" charset="-122"/>
              <a:ea typeface="Hannotate SC" charset="-122"/>
              <a:cs typeface="Hannotate SC" charset="-122"/>
            </a:endParaRPr>
          </a:p>
          <a:p>
            <a:pPr marL="185738" indent="-185738">
              <a:spcBef>
                <a:spcPts val="600"/>
              </a:spcBef>
              <a:buFont typeface="Arial" charset="0"/>
              <a:buChar char="•"/>
            </a:pP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负数用负号“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-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”加一个正数表示。</a:t>
            </a:r>
            <a:endParaRPr lang="en-US" altLang="zh-CN" sz="1600" dirty="0">
              <a:solidFill>
                <a:srgbClr val="7030A0"/>
              </a:solidFill>
              <a:latin typeface="Hannotate SC" charset="-122"/>
              <a:ea typeface="Hannotate SC" charset="-122"/>
              <a:cs typeface="Hannotate SC" charset="-122"/>
            </a:endParaRPr>
          </a:p>
          <a:p>
            <a:pPr marL="185738" indent="-185738">
              <a:spcBef>
                <a:spcPts val="600"/>
              </a:spcBef>
              <a:buFont typeface="Arial" charset="0"/>
              <a:buChar char="•"/>
            </a:pP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比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0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大的数叫做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【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正数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】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，比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0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小的数叫做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【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负数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】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。</a:t>
            </a:r>
            <a:endParaRPr lang="en-US" altLang="zh-CN" sz="1600" dirty="0">
              <a:solidFill>
                <a:srgbClr val="7030A0"/>
              </a:solidFill>
              <a:latin typeface="Hannotate SC" charset="-122"/>
              <a:ea typeface="Hannotate SC" charset="-122"/>
              <a:cs typeface="Hannotate SC" charset="-122"/>
            </a:endParaRPr>
          </a:p>
          <a:p>
            <a:pPr marL="185738" indent="-185738">
              <a:spcBef>
                <a:spcPts val="600"/>
              </a:spcBef>
              <a:buFont typeface="Arial" charset="0"/>
              <a:buChar char="•"/>
            </a:pP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在坐标轴上，正数都出现在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0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的右边，负数都出现在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0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的左边。</a:t>
            </a:r>
            <a:endParaRPr lang="en-US" altLang="zh-CN" sz="1600" dirty="0">
              <a:solidFill>
                <a:srgbClr val="7030A0"/>
              </a:solidFill>
              <a:latin typeface="Hannotate SC" charset="-122"/>
              <a:ea typeface="Hannotate SC" charset="-122"/>
              <a:cs typeface="Hannotate SC" charset="-122"/>
            </a:endParaRPr>
          </a:p>
          <a:p>
            <a:pPr marL="185738" indent="-185738">
              <a:spcBef>
                <a:spcPts val="600"/>
              </a:spcBef>
              <a:buFont typeface="Arial" charset="0"/>
              <a:buChar char="•"/>
            </a:pP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例：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1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和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-1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，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2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和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-2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，</a:t>
            </a:r>
            <a:r>
              <a:rPr lang="mr-IN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…</a:t>
            </a:r>
            <a:endParaRPr lang="en-US" altLang="zh-CN" sz="1600" dirty="0">
              <a:solidFill>
                <a:srgbClr val="7030A0"/>
              </a:solidFill>
              <a:latin typeface="Hannotate SC" charset="-122"/>
              <a:ea typeface="Hannotate SC" charset="-122"/>
              <a:cs typeface="Hannotate SC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          1 </a:t>
            </a:r>
            <a:r>
              <a:rPr lang="mr-IN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–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 (-1) = 2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          (-1) </a:t>
            </a:r>
            <a:r>
              <a:rPr lang="mr-IN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–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 (-4) = 3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          1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+</a:t>
            </a:r>
            <a:r>
              <a:rPr lang="zh-CN" altLang="en-US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lang="en-US" altLang="zh-CN" sz="1600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rPr>
              <a:t>(-1) = 0</a:t>
            </a:r>
          </a:p>
        </p:txBody>
      </p:sp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022" y="1493330"/>
            <a:ext cx="2146351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负数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5625" y="5910649"/>
            <a:ext cx="1446201" cy="442674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latin typeface="Hannotate SC" charset="-122"/>
                <a:ea typeface="Hannotate SC" charset="-122"/>
                <a:cs typeface="Hannotate SC" charset="-122"/>
              </a:rPr>
              <a:t>操作演示</a:t>
            </a:r>
          </a:p>
        </p:txBody>
      </p:sp>
      <p:cxnSp>
        <p:nvCxnSpPr>
          <p:cNvPr id="4" name="直线箭头连接符 3"/>
          <p:cNvCxnSpPr/>
          <p:nvPr/>
        </p:nvCxnSpPr>
        <p:spPr>
          <a:xfrm>
            <a:off x="3639574" y="3924669"/>
            <a:ext cx="4829226" cy="8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组 8"/>
          <p:cNvGrpSpPr/>
          <p:nvPr/>
        </p:nvGrpSpPr>
        <p:grpSpPr>
          <a:xfrm>
            <a:off x="5903789" y="3897136"/>
            <a:ext cx="285344" cy="388717"/>
            <a:chOff x="5903789" y="3355267"/>
            <a:chExt cx="285344" cy="388717"/>
          </a:xfrm>
        </p:grpSpPr>
        <p:sp>
          <p:nvSpPr>
            <p:cNvPr id="7" name="椭圆 6"/>
            <p:cNvSpPr/>
            <p:nvPr/>
          </p:nvSpPr>
          <p:spPr>
            <a:xfrm>
              <a:off x="6018033" y="3355267"/>
              <a:ext cx="72000" cy="72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03789" y="3405430"/>
              <a:ext cx="285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>
                  <a:solidFill>
                    <a:schemeClr val="bg2">
                      <a:lumMod val="50000"/>
                    </a:schemeClr>
                  </a:solidFill>
                  <a:latin typeface="Hannotate SC" charset="-122"/>
                  <a:ea typeface="Hannotate SC" charset="-122"/>
                  <a:cs typeface="Hannotate SC" charset="-122"/>
                </a:rPr>
                <a:t>0</a:t>
              </a:r>
              <a:endParaRPr kumimoji="1" lang="zh-CN" altLang="en-US" sz="1600" b="1" dirty="0">
                <a:solidFill>
                  <a:schemeClr val="bg2">
                    <a:lumMod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6379270" y="3897137"/>
            <a:ext cx="285344" cy="388716"/>
            <a:chOff x="6379270" y="3355268"/>
            <a:chExt cx="285344" cy="388716"/>
          </a:xfrm>
        </p:grpSpPr>
        <p:sp>
          <p:nvSpPr>
            <p:cNvPr id="23" name="椭圆 22"/>
            <p:cNvSpPr/>
            <p:nvPr/>
          </p:nvSpPr>
          <p:spPr>
            <a:xfrm>
              <a:off x="6493514" y="3355268"/>
              <a:ext cx="72000" cy="72000"/>
            </a:xfrm>
            <a:prstGeom prst="ellipse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379270" y="3405430"/>
              <a:ext cx="285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>
                  <a:solidFill>
                    <a:srgbClr val="0096FF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1</a:t>
              </a:r>
              <a:endParaRPr kumimoji="1" lang="zh-CN" altLang="en-US" sz="1600" b="1" dirty="0">
                <a:solidFill>
                  <a:srgbClr val="0096FF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5394110" y="3895402"/>
            <a:ext cx="422181" cy="390451"/>
            <a:chOff x="5394110" y="3353533"/>
            <a:chExt cx="422181" cy="390451"/>
          </a:xfrm>
        </p:grpSpPr>
        <p:sp>
          <p:nvSpPr>
            <p:cNvPr id="24" name="椭圆 23"/>
            <p:cNvSpPr/>
            <p:nvPr/>
          </p:nvSpPr>
          <p:spPr>
            <a:xfrm>
              <a:off x="5542552" y="3353533"/>
              <a:ext cx="72000" cy="72000"/>
            </a:xfrm>
            <a:prstGeom prst="ellipse">
              <a:avLst/>
            </a:prstGeom>
            <a:solidFill>
              <a:srgbClr val="00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94110" y="3405430"/>
              <a:ext cx="422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>
                  <a:solidFill>
                    <a:srgbClr val="0096FF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-1</a:t>
              </a:r>
              <a:endParaRPr kumimoji="1" lang="zh-CN" altLang="en-US" sz="1600" b="1" dirty="0">
                <a:solidFill>
                  <a:srgbClr val="0096FF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854751" y="3900003"/>
            <a:ext cx="285344" cy="385850"/>
            <a:chOff x="6854751" y="3358134"/>
            <a:chExt cx="285344" cy="385850"/>
          </a:xfrm>
        </p:grpSpPr>
        <p:sp>
          <p:nvSpPr>
            <p:cNvPr id="25" name="椭圆 24"/>
            <p:cNvSpPr/>
            <p:nvPr/>
          </p:nvSpPr>
          <p:spPr>
            <a:xfrm>
              <a:off x="6968995" y="3358134"/>
              <a:ext cx="72000" cy="72000"/>
            </a:xfrm>
            <a:prstGeom prst="ellipse">
              <a:avLst/>
            </a:prstGeom>
            <a:solidFill>
              <a:srgbClr val="BE1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854751" y="3405430"/>
              <a:ext cx="285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>
                  <a:solidFill>
                    <a:srgbClr val="BE1E2D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2</a:t>
              </a:r>
              <a:endParaRPr kumimoji="1" lang="zh-CN" altLang="en-US" sz="1600" b="1" dirty="0">
                <a:solidFill>
                  <a:srgbClr val="BE1E2D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4874471" y="3895402"/>
            <a:ext cx="457200" cy="390451"/>
            <a:chOff x="4874471" y="3353533"/>
            <a:chExt cx="457200" cy="390451"/>
          </a:xfrm>
        </p:grpSpPr>
        <p:sp>
          <p:nvSpPr>
            <p:cNvPr id="26" name="椭圆 25"/>
            <p:cNvSpPr/>
            <p:nvPr/>
          </p:nvSpPr>
          <p:spPr>
            <a:xfrm>
              <a:off x="5067071" y="3353533"/>
              <a:ext cx="72000" cy="72000"/>
            </a:xfrm>
            <a:prstGeom prst="ellipse">
              <a:avLst/>
            </a:prstGeom>
            <a:solidFill>
              <a:srgbClr val="BE1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874471" y="340543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>
                  <a:solidFill>
                    <a:srgbClr val="BE1E2D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-2</a:t>
              </a:r>
              <a:endParaRPr kumimoji="1" lang="zh-CN" altLang="en-US" sz="1600" b="1" dirty="0">
                <a:solidFill>
                  <a:srgbClr val="BE1E2D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7330232" y="3898268"/>
            <a:ext cx="285344" cy="387585"/>
            <a:chOff x="7330232" y="3356399"/>
            <a:chExt cx="285344" cy="387585"/>
          </a:xfrm>
        </p:grpSpPr>
        <p:sp>
          <p:nvSpPr>
            <p:cNvPr id="28" name="椭圆 27"/>
            <p:cNvSpPr/>
            <p:nvPr/>
          </p:nvSpPr>
          <p:spPr>
            <a:xfrm>
              <a:off x="7444476" y="3356399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330232" y="3405430"/>
              <a:ext cx="285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>
                  <a:solidFill>
                    <a:srgbClr val="00B050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3</a:t>
              </a:r>
              <a:endParaRPr kumimoji="1" lang="zh-CN" altLang="en-US" sz="16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7777285" y="3895402"/>
            <a:ext cx="285344" cy="390451"/>
            <a:chOff x="7777285" y="3353533"/>
            <a:chExt cx="285344" cy="390451"/>
          </a:xfrm>
        </p:grpSpPr>
        <p:sp>
          <p:nvSpPr>
            <p:cNvPr id="30" name="椭圆 29"/>
            <p:cNvSpPr/>
            <p:nvPr/>
          </p:nvSpPr>
          <p:spPr>
            <a:xfrm>
              <a:off x="7919959" y="3353533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777285" y="3405430"/>
              <a:ext cx="285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>
                  <a:solidFill>
                    <a:srgbClr val="7030A0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4</a:t>
              </a: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4413623" y="3889801"/>
            <a:ext cx="437744" cy="387585"/>
            <a:chOff x="4413623" y="3356399"/>
            <a:chExt cx="437744" cy="387585"/>
          </a:xfrm>
        </p:grpSpPr>
        <p:sp>
          <p:nvSpPr>
            <p:cNvPr id="27" name="椭圆 26"/>
            <p:cNvSpPr/>
            <p:nvPr/>
          </p:nvSpPr>
          <p:spPr>
            <a:xfrm>
              <a:off x="4591590" y="3356399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413623" y="3405430"/>
              <a:ext cx="4377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>
                  <a:solidFill>
                    <a:srgbClr val="00B050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-3</a:t>
              </a:r>
              <a:endParaRPr kumimoji="1" lang="zh-CN" altLang="en-US" sz="16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3933236" y="3894836"/>
            <a:ext cx="437744" cy="382550"/>
            <a:chOff x="3933236" y="3361434"/>
            <a:chExt cx="437744" cy="382550"/>
          </a:xfrm>
        </p:grpSpPr>
        <p:sp>
          <p:nvSpPr>
            <p:cNvPr id="29" name="椭圆 28"/>
            <p:cNvSpPr/>
            <p:nvPr/>
          </p:nvSpPr>
          <p:spPr>
            <a:xfrm>
              <a:off x="4116109" y="3361434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933236" y="3405430"/>
              <a:ext cx="4377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>
                  <a:solidFill>
                    <a:srgbClr val="7030A0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-4</a:t>
              </a:r>
              <a:endParaRPr kumimoji="1" lang="zh-CN" altLang="en-US" sz="1600" b="1" dirty="0">
                <a:solidFill>
                  <a:srgbClr val="7030A0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</p:grpSp>
      <p:sp>
        <p:nvSpPr>
          <p:cNvPr id="133" name="文本框 132"/>
          <p:cNvSpPr txBox="1"/>
          <p:nvPr/>
        </p:nvSpPr>
        <p:spPr>
          <a:xfrm>
            <a:off x="6772763" y="3421814"/>
            <a:ext cx="683268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800" dirty="0">
                <a:solidFill>
                  <a:prstClr val="white"/>
                </a:solidFill>
              </a:rPr>
              <a:t>正数 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4645582" y="3410335"/>
            <a:ext cx="652261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800" dirty="0">
                <a:solidFill>
                  <a:prstClr val="white"/>
                </a:solidFill>
              </a:rPr>
              <a:t>负数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8262779" y="3947299"/>
            <a:ext cx="26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7F00"/>
                </a:solidFill>
                <a:latin typeface="Hannotate SC" charset="-122"/>
                <a:ea typeface="Hannotate SC" charset="-122"/>
                <a:cs typeface="Hannotate SC" charset="-122"/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BEBBAE-B813-EE4C-9E89-C53EF7EFEE49}"/>
              </a:ext>
            </a:extLst>
          </p:cNvPr>
          <p:cNvGrpSpPr/>
          <p:nvPr/>
        </p:nvGrpSpPr>
        <p:grpSpPr>
          <a:xfrm>
            <a:off x="6011283" y="1426291"/>
            <a:ext cx="462374" cy="4921465"/>
            <a:chOff x="6011283" y="1426291"/>
            <a:chExt cx="462374" cy="4921465"/>
          </a:xfrm>
        </p:grpSpPr>
        <p:grpSp>
          <p:nvGrpSpPr>
            <p:cNvPr id="104" name="组 103"/>
            <p:cNvGrpSpPr/>
            <p:nvPr/>
          </p:nvGrpSpPr>
          <p:grpSpPr>
            <a:xfrm rot="16200000">
              <a:off x="3827857" y="3701956"/>
              <a:ext cx="4829226" cy="462374"/>
              <a:chOff x="3639574" y="3340933"/>
              <a:chExt cx="4829226" cy="462374"/>
            </a:xfrm>
          </p:grpSpPr>
          <p:cxnSp>
            <p:nvCxnSpPr>
              <p:cNvPr id="105" name="直线箭头连接符 104"/>
              <p:cNvCxnSpPr/>
              <p:nvPr/>
            </p:nvCxnSpPr>
            <p:spPr>
              <a:xfrm>
                <a:off x="3639574" y="3382800"/>
                <a:ext cx="4829226" cy="846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06" name="组 105"/>
              <p:cNvGrpSpPr/>
              <p:nvPr/>
            </p:nvGrpSpPr>
            <p:grpSpPr>
              <a:xfrm>
                <a:off x="5998393" y="3340933"/>
                <a:ext cx="338554" cy="285344"/>
                <a:chOff x="5998393" y="3340933"/>
                <a:chExt cx="338554" cy="285344"/>
              </a:xfrm>
            </p:grpSpPr>
            <p:sp>
              <p:nvSpPr>
                <p:cNvPr id="131" name="椭圆 130"/>
                <p:cNvSpPr/>
                <p:nvPr/>
              </p:nvSpPr>
              <p:spPr>
                <a:xfrm>
                  <a:off x="6018033" y="3355267"/>
                  <a:ext cx="72000" cy="7200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2" name="文本框 131"/>
                <p:cNvSpPr txBox="1"/>
                <p:nvPr/>
              </p:nvSpPr>
              <p:spPr>
                <a:xfrm rot="16200000" flipV="1">
                  <a:off x="6024998" y="3314328"/>
                  <a:ext cx="2853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b="1" dirty="0">
                      <a:solidFill>
                        <a:schemeClr val="bg2">
                          <a:lumMod val="50000"/>
                        </a:schemeClr>
                      </a:solidFill>
                      <a:latin typeface="Hannotate SC" charset="-122"/>
                      <a:ea typeface="Hannotate SC" charset="-122"/>
                      <a:cs typeface="Hannotate SC" charset="-122"/>
                    </a:rPr>
                    <a:t>0</a:t>
                  </a:r>
                  <a:endParaRPr kumimoji="1" lang="zh-CN" altLang="en-US" sz="1600" b="1" dirty="0">
                    <a:solidFill>
                      <a:schemeClr val="bg2">
                        <a:lumMod val="50000"/>
                      </a:schemeClr>
                    </a:solidFill>
                    <a:latin typeface="Hannotate SC" charset="-122"/>
                    <a:ea typeface="Hannotate SC" charset="-122"/>
                    <a:cs typeface="Hannotate SC" charset="-122"/>
                  </a:endParaRPr>
                </a:p>
              </p:txBody>
            </p:sp>
          </p:grpSp>
          <p:grpSp>
            <p:nvGrpSpPr>
              <p:cNvPr id="107" name="组 106"/>
              <p:cNvGrpSpPr/>
              <p:nvPr/>
            </p:nvGrpSpPr>
            <p:grpSpPr>
              <a:xfrm>
                <a:off x="6352665" y="3355268"/>
                <a:ext cx="338554" cy="362111"/>
                <a:chOff x="6352665" y="3355268"/>
                <a:chExt cx="338554" cy="362111"/>
              </a:xfrm>
            </p:grpSpPr>
            <p:sp>
              <p:nvSpPr>
                <p:cNvPr id="129" name="椭圆 128"/>
                <p:cNvSpPr/>
                <p:nvPr/>
              </p:nvSpPr>
              <p:spPr>
                <a:xfrm>
                  <a:off x="6493514" y="3355268"/>
                  <a:ext cx="72000" cy="72000"/>
                </a:xfrm>
                <a:prstGeom prst="ellipse">
                  <a:avLst/>
                </a:prstGeom>
                <a:solidFill>
                  <a:srgbClr val="009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30" name="文本框 129"/>
                <p:cNvSpPr txBox="1"/>
                <p:nvPr/>
              </p:nvSpPr>
              <p:spPr>
                <a:xfrm rot="16200000" flipV="1">
                  <a:off x="6379270" y="3405430"/>
                  <a:ext cx="2853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b="1" dirty="0">
                      <a:solidFill>
                        <a:srgbClr val="0096FF"/>
                      </a:solidFill>
                      <a:latin typeface="Hannotate SC" charset="-122"/>
                      <a:ea typeface="Hannotate SC" charset="-122"/>
                      <a:cs typeface="Hannotate SC" charset="-122"/>
                    </a:rPr>
                    <a:t>1</a:t>
                  </a:r>
                  <a:endParaRPr kumimoji="1" lang="zh-CN" altLang="en-US" sz="1600" b="1" dirty="0">
                    <a:solidFill>
                      <a:srgbClr val="0096FF"/>
                    </a:solidFill>
                    <a:latin typeface="Hannotate SC" charset="-122"/>
                    <a:ea typeface="Hannotate SC" charset="-122"/>
                    <a:cs typeface="Hannotate SC" charset="-122"/>
                  </a:endParaRPr>
                </a:p>
              </p:txBody>
            </p:sp>
          </p:grpSp>
          <p:grpSp>
            <p:nvGrpSpPr>
              <p:cNvPr id="108" name="组 107"/>
              <p:cNvGrpSpPr/>
              <p:nvPr/>
            </p:nvGrpSpPr>
            <p:grpSpPr>
              <a:xfrm>
                <a:off x="5435924" y="3353533"/>
                <a:ext cx="338554" cy="432265"/>
                <a:chOff x="5435924" y="3353533"/>
                <a:chExt cx="338554" cy="432265"/>
              </a:xfrm>
            </p:grpSpPr>
            <p:sp>
              <p:nvSpPr>
                <p:cNvPr id="127" name="椭圆 126"/>
                <p:cNvSpPr/>
                <p:nvPr/>
              </p:nvSpPr>
              <p:spPr>
                <a:xfrm>
                  <a:off x="5542552" y="3353533"/>
                  <a:ext cx="72000" cy="72000"/>
                </a:xfrm>
                <a:prstGeom prst="ellipse">
                  <a:avLst/>
                </a:prstGeom>
                <a:solidFill>
                  <a:srgbClr val="009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8" name="文本框 127"/>
                <p:cNvSpPr txBox="1"/>
                <p:nvPr/>
              </p:nvSpPr>
              <p:spPr>
                <a:xfrm rot="16200000" flipV="1">
                  <a:off x="5394110" y="3405431"/>
                  <a:ext cx="42218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b="1">
                      <a:solidFill>
                        <a:srgbClr val="0096FF"/>
                      </a:solidFill>
                      <a:latin typeface="Hannotate SC" charset="-122"/>
                      <a:ea typeface="Hannotate SC" charset="-122"/>
                      <a:cs typeface="Hannotate SC" charset="-122"/>
                    </a:rPr>
                    <a:t>-1</a:t>
                  </a:r>
                  <a:endParaRPr kumimoji="1" lang="zh-CN" altLang="en-US" sz="1600" b="1" dirty="0">
                    <a:solidFill>
                      <a:srgbClr val="0096FF"/>
                    </a:solidFill>
                    <a:latin typeface="Hannotate SC" charset="-122"/>
                    <a:ea typeface="Hannotate SC" charset="-122"/>
                    <a:cs typeface="Hannotate SC" charset="-122"/>
                  </a:endParaRPr>
                </a:p>
              </p:txBody>
            </p:sp>
          </p:grpSp>
          <p:grpSp>
            <p:nvGrpSpPr>
              <p:cNvPr id="109" name="组 108"/>
              <p:cNvGrpSpPr/>
              <p:nvPr/>
            </p:nvGrpSpPr>
            <p:grpSpPr>
              <a:xfrm>
                <a:off x="6828146" y="3358134"/>
                <a:ext cx="338554" cy="359245"/>
                <a:chOff x="6828146" y="3358134"/>
                <a:chExt cx="338554" cy="359245"/>
              </a:xfrm>
            </p:grpSpPr>
            <p:sp>
              <p:nvSpPr>
                <p:cNvPr id="125" name="椭圆 124"/>
                <p:cNvSpPr/>
                <p:nvPr/>
              </p:nvSpPr>
              <p:spPr>
                <a:xfrm>
                  <a:off x="6968995" y="3358134"/>
                  <a:ext cx="72000" cy="72000"/>
                </a:xfrm>
                <a:prstGeom prst="ellipse">
                  <a:avLst/>
                </a:prstGeom>
                <a:solidFill>
                  <a:srgbClr val="BE1E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6" name="文本框 125"/>
                <p:cNvSpPr txBox="1"/>
                <p:nvPr/>
              </p:nvSpPr>
              <p:spPr>
                <a:xfrm rot="16200000" flipV="1">
                  <a:off x="6854751" y="3405430"/>
                  <a:ext cx="2853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b="1" dirty="0">
                      <a:solidFill>
                        <a:srgbClr val="BE1E2D"/>
                      </a:solidFill>
                      <a:latin typeface="Hannotate SC" charset="-122"/>
                      <a:ea typeface="Hannotate SC" charset="-122"/>
                      <a:cs typeface="Hannotate SC" charset="-122"/>
                    </a:rPr>
                    <a:t>2</a:t>
                  </a:r>
                  <a:endParaRPr kumimoji="1" lang="zh-CN" altLang="en-US" sz="1600" b="1" dirty="0">
                    <a:solidFill>
                      <a:srgbClr val="BE1E2D"/>
                    </a:solidFill>
                    <a:latin typeface="Hannotate SC" charset="-122"/>
                    <a:ea typeface="Hannotate SC" charset="-122"/>
                    <a:cs typeface="Hannotate SC" charset="-122"/>
                  </a:endParaRPr>
                </a:p>
              </p:txBody>
            </p:sp>
          </p:grpSp>
          <p:grpSp>
            <p:nvGrpSpPr>
              <p:cNvPr id="110" name="组 109"/>
              <p:cNvGrpSpPr/>
              <p:nvPr/>
            </p:nvGrpSpPr>
            <p:grpSpPr>
              <a:xfrm>
                <a:off x="4950730" y="3346107"/>
                <a:ext cx="338554" cy="457200"/>
                <a:chOff x="4950730" y="3346107"/>
                <a:chExt cx="338554" cy="457200"/>
              </a:xfrm>
            </p:grpSpPr>
            <p:sp>
              <p:nvSpPr>
                <p:cNvPr id="123" name="椭圆 122"/>
                <p:cNvSpPr/>
                <p:nvPr/>
              </p:nvSpPr>
              <p:spPr>
                <a:xfrm>
                  <a:off x="5067071" y="3353533"/>
                  <a:ext cx="72000" cy="72000"/>
                </a:xfrm>
                <a:prstGeom prst="ellipse">
                  <a:avLst/>
                </a:prstGeom>
                <a:solidFill>
                  <a:srgbClr val="BE1E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4" name="文本框 123"/>
                <p:cNvSpPr txBox="1"/>
                <p:nvPr/>
              </p:nvSpPr>
              <p:spPr>
                <a:xfrm rot="16200000" flipV="1">
                  <a:off x="4891407" y="3405430"/>
                  <a:ext cx="4572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b="1" dirty="0">
                      <a:solidFill>
                        <a:srgbClr val="BE1E2D"/>
                      </a:solidFill>
                      <a:latin typeface="Hannotate SC" charset="-122"/>
                      <a:ea typeface="Hannotate SC" charset="-122"/>
                      <a:cs typeface="Hannotate SC" charset="-122"/>
                    </a:rPr>
                    <a:t>-2</a:t>
                  </a:r>
                  <a:endParaRPr kumimoji="1" lang="zh-CN" altLang="en-US" sz="1600" b="1" dirty="0">
                    <a:solidFill>
                      <a:srgbClr val="BE1E2D"/>
                    </a:solidFill>
                    <a:latin typeface="Hannotate SC" charset="-122"/>
                    <a:ea typeface="Hannotate SC" charset="-122"/>
                    <a:cs typeface="Hannotate SC" charset="-122"/>
                  </a:endParaRPr>
                </a:p>
              </p:txBody>
            </p:sp>
          </p:grpSp>
          <p:grpSp>
            <p:nvGrpSpPr>
              <p:cNvPr id="111" name="组 110"/>
              <p:cNvGrpSpPr/>
              <p:nvPr/>
            </p:nvGrpSpPr>
            <p:grpSpPr>
              <a:xfrm>
                <a:off x="7303627" y="3356399"/>
                <a:ext cx="338554" cy="360983"/>
                <a:chOff x="7303627" y="3356399"/>
                <a:chExt cx="338554" cy="360983"/>
              </a:xfrm>
            </p:grpSpPr>
            <p:sp>
              <p:nvSpPr>
                <p:cNvPr id="121" name="椭圆 120"/>
                <p:cNvSpPr/>
                <p:nvPr/>
              </p:nvSpPr>
              <p:spPr>
                <a:xfrm>
                  <a:off x="7444476" y="3356399"/>
                  <a:ext cx="72000" cy="72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2" name="文本框 121"/>
                <p:cNvSpPr txBox="1"/>
                <p:nvPr/>
              </p:nvSpPr>
              <p:spPr>
                <a:xfrm rot="16200000" flipV="1">
                  <a:off x="7330232" y="3405433"/>
                  <a:ext cx="2853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b="1" dirty="0">
                      <a:solidFill>
                        <a:srgbClr val="00B050"/>
                      </a:solidFill>
                      <a:latin typeface="Hannotate SC" charset="-122"/>
                      <a:ea typeface="Hannotate SC" charset="-122"/>
                      <a:cs typeface="Hannotate SC" charset="-122"/>
                    </a:rPr>
                    <a:t>3</a:t>
                  </a:r>
                  <a:endParaRPr kumimoji="1" lang="zh-CN" altLang="en-US" sz="1600" b="1" dirty="0">
                    <a:solidFill>
                      <a:srgbClr val="00B050"/>
                    </a:solidFill>
                    <a:latin typeface="Hannotate SC" charset="-122"/>
                    <a:ea typeface="Hannotate SC" charset="-122"/>
                    <a:cs typeface="Hannotate SC" charset="-122"/>
                  </a:endParaRPr>
                </a:p>
              </p:txBody>
            </p:sp>
          </p:grpSp>
          <p:grpSp>
            <p:nvGrpSpPr>
              <p:cNvPr id="112" name="组 111"/>
              <p:cNvGrpSpPr/>
              <p:nvPr/>
            </p:nvGrpSpPr>
            <p:grpSpPr>
              <a:xfrm>
                <a:off x="7750680" y="3353533"/>
                <a:ext cx="338554" cy="363849"/>
                <a:chOff x="7750680" y="3353533"/>
                <a:chExt cx="338554" cy="363849"/>
              </a:xfrm>
            </p:grpSpPr>
            <p:sp>
              <p:nvSpPr>
                <p:cNvPr id="119" name="椭圆 118"/>
                <p:cNvSpPr/>
                <p:nvPr/>
              </p:nvSpPr>
              <p:spPr>
                <a:xfrm>
                  <a:off x="7919959" y="3353533"/>
                  <a:ext cx="72000" cy="72000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0" name="文本框 119"/>
                <p:cNvSpPr txBox="1"/>
                <p:nvPr/>
              </p:nvSpPr>
              <p:spPr>
                <a:xfrm rot="16200000" flipV="1">
                  <a:off x="7777285" y="3405433"/>
                  <a:ext cx="2853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b="1" dirty="0">
                      <a:solidFill>
                        <a:srgbClr val="7030A0"/>
                      </a:solidFill>
                      <a:latin typeface="Hannotate SC" charset="-122"/>
                      <a:ea typeface="Hannotate SC" charset="-122"/>
                      <a:cs typeface="Hannotate SC" charset="-122"/>
                    </a:rPr>
                    <a:t>4</a:t>
                  </a:r>
                </a:p>
              </p:txBody>
            </p:sp>
          </p:grpSp>
          <p:grpSp>
            <p:nvGrpSpPr>
              <p:cNvPr id="113" name="组 112"/>
              <p:cNvGrpSpPr/>
              <p:nvPr/>
            </p:nvGrpSpPr>
            <p:grpSpPr>
              <a:xfrm>
                <a:off x="4471685" y="3355836"/>
                <a:ext cx="338554" cy="437744"/>
                <a:chOff x="4471685" y="3355836"/>
                <a:chExt cx="338554" cy="437744"/>
              </a:xfrm>
            </p:grpSpPr>
            <p:sp>
              <p:nvSpPr>
                <p:cNvPr id="117" name="椭圆 116"/>
                <p:cNvSpPr/>
                <p:nvPr/>
              </p:nvSpPr>
              <p:spPr>
                <a:xfrm>
                  <a:off x="4591590" y="3356399"/>
                  <a:ext cx="72000" cy="72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8" name="文本框 117"/>
                <p:cNvSpPr txBox="1"/>
                <p:nvPr/>
              </p:nvSpPr>
              <p:spPr>
                <a:xfrm rot="16200000" flipV="1">
                  <a:off x="4422090" y="3405431"/>
                  <a:ext cx="4377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b="1">
                      <a:solidFill>
                        <a:srgbClr val="00B050"/>
                      </a:solidFill>
                      <a:latin typeface="Hannotate SC" charset="-122"/>
                      <a:ea typeface="Hannotate SC" charset="-122"/>
                      <a:cs typeface="Hannotate SC" charset="-122"/>
                    </a:rPr>
                    <a:t>-3</a:t>
                  </a:r>
                  <a:endParaRPr kumimoji="1" lang="zh-CN" altLang="en-US" sz="1600" b="1" dirty="0">
                    <a:solidFill>
                      <a:srgbClr val="00B050"/>
                    </a:solidFill>
                    <a:latin typeface="Hannotate SC" charset="-122"/>
                    <a:ea typeface="Hannotate SC" charset="-122"/>
                    <a:cs typeface="Hannotate SC" charset="-122"/>
                  </a:endParaRPr>
                </a:p>
              </p:txBody>
            </p:sp>
          </p:grpSp>
          <p:grpSp>
            <p:nvGrpSpPr>
              <p:cNvPr id="114" name="组 113"/>
              <p:cNvGrpSpPr/>
              <p:nvPr/>
            </p:nvGrpSpPr>
            <p:grpSpPr>
              <a:xfrm>
                <a:off x="4008232" y="3352969"/>
                <a:ext cx="338554" cy="440610"/>
                <a:chOff x="4008232" y="3352969"/>
                <a:chExt cx="338554" cy="440610"/>
              </a:xfrm>
            </p:grpSpPr>
            <p:sp>
              <p:nvSpPr>
                <p:cNvPr id="116" name="文本框 115"/>
                <p:cNvSpPr txBox="1"/>
                <p:nvPr/>
              </p:nvSpPr>
              <p:spPr>
                <a:xfrm rot="16200000" flipV="1">
                  <a:off x="3958637" y="3405430"/>
                  <a:ext cx="4377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600" b="1" dirty="0">
                      <a:solidFill>
                        <a:srgbClr val="7030A0"/>
                      </a:solidFill>
                      <a:latin typeface="Hannotate SC" charset="-122"/>
                      <a:ea typeface="Hannotate SC" charset="-122"/>
                      <a:cs typeface="Hannotate SC" charset="-122"/>
                    </a:rPr>
                    <a:t>-4</a:t>
                  </a:r>
                  <a:endParaRPr kumimoji="1" lang="zh-CN" altLang="en-US" sz="1600" b="1" dirty="0">
                    <a:solidFill>
                      <a:srgbClr val="7030A0"/>
                    </a:solidFill>
                    <a:latin typeface="Hannotate SC" charset="-122"/>
                    <a:ea typeface="Hannotate SC" charset="-122"/>
                    <a:cs typeface="Hannotate SC" charset="-122"/>
                  </a:endParaRPr>
                </a:p>
              </p:txBody>
            </p:sp>
            <p:sp>
              <p:nvSpPr>
                <p:cNvPr id="115" name="椭圆 114"/>
                <p:cNvSpPr/>
                <p:nvPr/>
              </p:nvSpPr>
              <p:spPr>
                <a:xfrm>
                  <a:off x="4116107" y="3352969"/>
                  <a:ext cx="72000" cy="72000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136" name="文本框 135"/>
            <p:cNvSpPr txBox="1"/>
            <p:nvPr/>
          </p:nvSpPr>
          <p:spPr>
            <a:xfrm>
              <a:off x="6095319" y="1426291"/>
              <a:ext cx="285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>
                  <a:solidFill>
                    <a:srgbClr val="0096FF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Y</a:t>
              </a:r>
              <a:endParaRPr kumimoji="1" lang="en-US" altLang="zh-CN" b="1" dirty="0">
                <a:solidFill>
                  <a:srgbClr val="0096FF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89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22" grpId="0" animBg="1"/>
      <p:bldP spid="133" grpId="0" animBg="1"/>
      <p:bldP spid="1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647765" y="3747434"/>
            <a:ext cx="788894" cy="331507"/>
          </a:xfrm>
          <a:prstGeom prst="roundRect">
            <a:avLst/>
          </a:prstGeom>
          <a:noFill/>
          <a:ln w="28575">
            <a:solidFill>
              <a:srgbClr val="F0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62" y="3610973"/>
            <a:ext cx="692427" cy="79966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53" y="1849024"/>
            <a:ext cx="5976856" cy="468724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19620" y="3892766"/>
            <a:ext cx="683268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dirty="0">
                <a:solidFill>
                  <a:prstClr val="white"/>
                </a:solidFill>
              </a:rPr>
              <a:t>x</a:t>
            </a:r>
            <a:r>
              <a:rPr lang="zh-CN" altLang="en-US" sz="1800" dirty="0">
                <a:solidFill>
                  <a:prstClr val="white"/>
                </a:solidFill>
              </a:rPr>
              <a:t>轴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014654" y="6359151"/>
            <a:ext cx="652261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dirty="0">
                <a:solidFill>
                  <a:prstClr val="white"/>
                </a:solidFill>
              </a:rPr>
              <a:t>Y</a:t>
            </a:r>
            <a:r>
              <a:rPr lang="zh-CN" altLang="en-US" sz="1800" dirty="0">
                <a:solidFill>
                  <a:prstClr val="white"/>
                </a:solidFill>
              </a:rPr>
              <a:t>轴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654230" y="3270672"/>
            <a:ext cx="1287490" cy="46166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olidFill>
                  <a:prstClr val="white"/>
                </a:solidFill>
              </a:rPr>
              <a:t>坐标系</a:t>
            </a:r>
          </a:p>
        </p:txBody>
      </p:sp>
      <p:sp>
        <p:nvSpPr>
          <p:cNvPr id="4" name="椭圆 3"/>
          <p:cNvSpPr/>
          <p:nvPr/>
        </p:nvSpPr>
        <p:spPr>
          <a:xfrm>
            <a:off x="6493933" y="2787768"/>
            <a:ext cx="108000" cy="108000"/>
          </a:xfrm>
          <a:prstGeom prst="ellipse">
            <a:avLst/>
          </a:prstGeom>
          <a:solidFill>
            <a:srgbClr val="BE1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cxnSp>
        <p:nvCxnSpPr>
          <p:cNvPr id="50" name="直线箭头连接符 49"/>
          <p:cNvCxnSpPr/>
          <p:nvPr/>
        </p:nvCxnSpPr>
        <p:spPr>
          <a:xfrm>
            <a:off x="4699518" y="4200215"/>
            <a:ext cx="155061" cy="0"/>
          </a:xfrm>
          <a:prstGeom prst="straightConnector1">
            <a:avLst/>
          </a:prstGeom>
          <a:ln w="9525">
            <a:solidFill>
              <a:srgbClr val="6164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5274724" y="2813155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274727" y="5285441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0" y="2055640"/>
            <a:ext cx="1819113" cy="469724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708212" y="2015782"/>
            <a:ext cx="1280071" cy="482687"/>
          </a:xfrm>
          <a:prstGeom prst="roundRect">
            <a:avLst/>
          </a:prstGeom>
          <a:noFill/>
          <a:ln w="28575">
            <a:solidFill>
              <a:srgbClr val="F0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224095" y="503749"/>
            <a:ext cx="1319167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坐标</a:t>
            </a:r>
            <a:endParaRPr kumimoji="1" lang="zh-CN" altLang="en-US" sz="2800" b="1" dirty="0">
              <a:solidFill>
                <a:prstClr val="white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5314288" y="3838702"/>
            <a:ext cx="770160" cy="226735"/>
          </a:xfrm>
          <a:prstGeom prst="roundRect">
            <a:avLst/>
          </a:prstGeom>
          <a:noFill/>
          <a:ln w="28575">
            <a:solidFill>
              <a:srgbClr val="F0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84" y="3646343"/>
            <a:ext cx="652472" cy="753518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6027024" y="2432564"/>
            <a:ext cx="1024884" cy="340519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latin typeface="Hannotate SC" charset="-122"/>
                <a:ea typeface="Hannotate SC" charset="-122"/>
                <a:cs typeface="Hannotate SC" charset="-122"/>
              </a:rPr>
              <a:t>坐标 </a:t>
            </a:r>
            <a:r>
              <a:rPr kumimoji="1" lang="en-US" altLang="zh-CN" sz="1400" b="1" dirty="0">
                <a:latin typeface="Hannotate SC" charset="-122"/>
                <a:ea typeface="Hannotate SC" charset="-122"/>
                <a:cs typeface="Hannotate SC" charset="-122"/>
              </a:rPr>
              <a:t>(</a:t>
            </a:r>
            <a:r>
              <a:rPr kumimoji="1" lang="en-US" altLang="zh-CN" sz="1400" b="1" dirty="0" err="1">
                <a:latin typeface="Hannotate SC" charset="-122"/>
                <a:ea typeface="Hannotate SC" charset="-122"/>
                <a:cs typeface="Hannotate SC" charset="-122"/>
              </a:rPr>
              <a:t>x,y</a:t>
            </a:r>
            <a:r>
              <a:rPr kumimoji="1" lang="en-US" altLang="zh-CN" sz="1400" b="1" dirty="0">
                <a:latin typeface="Hannotate SC" charset="-122"/>
                <a:ea typeface="Hannotate SC" charset="-122"/>
                <a:cs typeface="Hannotate SC" charset="-122"/>
              </a:rPr>
              <a:t>)</a:t>
            </a:r>
            <a:endParaRPr kumimoji="1" lang="zh-CN" altLang="en-US" sz="1400" b="1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5" y="2415275"/>
            <a:ext cx="1427236" cy="164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9" y="2233606"/>
            <a:ext cx="1233422" cy="442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3" y="2977600"/>
            <a:ext cx="1434729" cy="6281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" y="3907602"/>
            <a:ext cx="1434729" cy="6893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" y="4898738"/>
            <a:ext cx="1494501" cy="57920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224095" y="503749"/>
            <a:ext cx="229237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latin typeface="Hannotate SC" charset="-122"/>
                <a:ea typeface="Hannotate SC" charset="-122"/>
                <a:cs typeface="Hannotate SC" charset="-122"/>
              </a:rPr>
              <a:t>移动距离</a:t>
            </a:r>
          </a:p>
        </p:txBody>
      </p:sp>
      <p:pic>
        <p:nvPicPr>
          <p:cNvPr id="11" name="移动X步-快">
            <a:hlinkClick r:id="" action="ppaction://media"/>
            <a:extLst>
              <a:ext uri="{FF2B5EF4-FFF2-40B4-BE49-F238E27FC236}">
                <a16:creationId xmlns:a16="http://schemas.microsoft.com/office/drawing/2014/main" id="{B158A15A-0B30-984E-A4EB-DDD91FD5C4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6985" t="-2146" r="7205" b="1389"/>
          <a:stretch/>
        </p:blipFill>
        <p:spPr>
          <a:xfrm>
            <a:off x="1513448" y="1600594"/>
            <a:ext cx="7506121" cy="49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01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 29"/>
          <p:cNvGrpSpPr/>
          <p:nvPr/>
        </p:nvGrpSpPr>
        <p:grpSpPr>
          <a:xfrm>
            <a:off x="1042878" y="1525214"/>
            <a:ext cx="6738487" cy="5256579"/>
            <a:chOff x="1042878" y="1525214"/>
            <a:chExt cx="6738487" cy="525657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878" y="1525214"/>
              <a:ext cx="6738487" cy="5256579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378" y="2385015"/>
              <a:ext cx="1100713" cy="3945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121" y="3121792"/>
              <a:ext cx="1280360" cy="560589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0381" y="3960297"/>
              <a:ext cx="1244170" cy="59775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622" y="4815343"/>
              <a:ext cx="1333701" cy="516889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1479176" y="2638623"/>
            <a:ext cx="880610" cy="307777"/>
            <a:chOff x="1479176" y="2638623"/>
            <a:chExt cx="880610" cy="307777"/>
          </a:xfrm>
        </p:grpSpPr>
        <p:cxnSp>
          <p:nvCxnSpPr>
            <p:cNvPr id="4" name="直线箭头连接符 3"/>
            <p:cNvCxnSpPr/>
            <p:nvPr/>
          </p:nvCxnSpPr>
          <p:spPr>
            <a:xfrm>
              <a:off x="1479176" y="2796989"/>
              <a:ext cx="214534" cy="0"/>
            </a:xfrm>
            <a:prstGeom prst="straightConnector1">
              <a:avLst/>
            </a:prstGeom>
            <a:ln w="25400">
              <a:solidFill>
                <a:srgbClr val="BE1E2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693710" y="2638623"/>
              <a:ext cx="666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BE1E2D"/>
                  </a:solidFill>
                  <a:latin typeface="+mn-lt"/>
                  <a:ea typeface="Wawati SC" charset="-122"/>
                  <a:cs typeface="Wawati SC" charset="-122"/>
                </a:rPr>
                <a:t>X  +10 </a:t>
              </a:r>
              <a:endParaRPr kumimoji="1" lang="zh-CN" altLang="en-US" sz="1400" b="1" dirty="0">
                <a:solidFill>
                  <a:srgbClr val="BE1E2D"/>
                </a:solidFill>
                <a:latin typeface="+mn-lt"/>
                <a:ea typeface="Wawati SC" charset="-122"/>
                <a:cs typeface="Wawati SC" charset="-122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479176" y="3485782"/>
            <a:ext cx="1144797" cy="307777"/>
            <a:chOff x="1479176" y="3485782"/>
            <a:chExt cx="1144797" cy="307777"/>
          </a:xfrm>
        </p:grpSpPr>
        <p:cxnSp>
          <p:nvCxnSpPr>
            <p:cNvPr id="17" name="直线箭头连接符 16"/>
            <p:cNvCxnSpPr/>
            <p:nvPr/>
          </p:nvCxnSpPr>
          <p:spPr>
            <a:xfrm flipV="1">
              <a:off x="1479176" y="3639671"/>
              <a:ext cx="478721" cy="1"/>
            </a:xfrm>
            <a:prstGeom prst="straightConnector1">
              <a:avLst/>
            </a:prstGeom>
            <a:ln w="25400">
              <a:solidFill>
                <a:srgbClr val="BE1E2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1957897" y="3485782"/>
              <a:ext cx="666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BE1E2D"/>
                  </a:solidFill>
                  <a:latin typeface="+mn-lt"/>
                  <a:ea typeface="Wawati SC" charset="-122"/>
                  <a:cs typeface="Wawati SC" charset="-122"/>
                </a:rPr>
                <a:t>X  +30 </a:t>
              </a:r>
              <a:endParaRPr kumimoji="1" lang="zh-CN" altLang="en-US" sz="1400" b="1" dirty="0">
                <a:solidFill>
                  <a:srgbClr val="BE1E2D"/>
                </a:solidFill>
                <a:latin typeface="+mn-lt"/>
                <a:ea typeface="Wawati SC" charset="-122"/>
                <a:cs typeface="Wawati SC" charset="-122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1479176" y="4306048"/>
            <a:ext cx="1476000" cy="307777"/>
            <a:chOff x="1479176" y="4306048"/>
            <a:chExt cx="1476000" cy="307777"/>
          </a:xfrm>
        </p:grpSpPr>
        <p:cxnSp>
          <p:nvCxnSpPr>
            <p:cNvPr id="20" name="直线箭头连接符 19"/>
            <p:cNvCxnSpPr/>
            <p:nvPr/>
          </p:nvCxnSpPr>
          <p:spPr>
            <a:xfrm flipV="1">
              <a:off x="1479176" y="4464423"/>
              <a:ext cx="756000" cy="2"/>
            </a:xfrm>
            <a:prstGeom prst="straightConnector1">
              <a:avLst/>
            </a:prstGeom>
            <a:ln w="25400">
              <a:solidFill>
                <a:srgbClr val="BE1E2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2289100" y="4306048"/>
              <a:ext cx="666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BE1E2D"/>
                  </a:solidFill>
                  <a:latin typeface="+mn-lt"/>
                  <a:ea typeface="Wawati SC" charset="-122"/>
                  <a:cs typeface="Wawati SC" charset="-122"/>
                </a:rPr>
                <a:t>X  +50 </a:t>
              </a:r>
              <a:endParaRPr kumimoji="1" lang="zh-CN" altLang="en-US" sz="1400" b="1" dirty="0">
                <a:solidFill>
                  <a:srgbClr val="BE1E2D"/>
                </a:solidFill>
                <a:latin typeface="+mn-lt"/>
                <a:ea typeface="Wawati SC" charset="-122"/>
                <a:cs typeface="Wawati SC" charset="-122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1479176" y="5153207"/>
            <a:ext cx="2378279" cy="307777"/>
            <a:chOff x="1479176" y="5153207"/>
            <a:chExt cx="2378279" cy="307777"/>
          </a:xfrm>
        </p:grpSpPr>
        <p:cxnSp>
          <p:nvCxnSpPr>
            <p:cNvPr id="21" name="直线箭头连接符 20"/>
            <p:cNvCxnSpPr/>
            <p:nvPr/>
          </p:nvCxnSpPr>
          <p:spPr>
            <a:xfrm flipV="1">
              <a:off x="1479176" y="5307096"/>
              <a:ext cx="1476000" cy="2"/>
            </a:xfrm>
            <a:prstGeom prst="straightConnector1">
              <a:avLst/>
            </a:prstGeom>
            <a:ln w="25400">
              <a:solidFill>
                <a:srgbClr val="BE1E2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3046145" y="5153207"/>
              <a:ext cx="811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>
                  <a:solidFill>
                    <a:srgbClr val="BE1E2D"/>
                  </a:solidFill>
                  <a:latin typeface="+mn-lt"/>
                  <a:ea typeface="Wawati SC" charset="-122"/>
                  <a:cs typeface="Wawati SC" charset="-122"/>
                </a:rPr>
                <a:t>X  +100 </a:t>
              </a:r>
              <a:endParaRPr kumimoji="1" lang="zh-CN" altLang="en-US" sz="1400" b="1" dirty="0">
                <a:solidFill>
                  <a:srgbClr val="BE1E2D"/>
                </a:solidFill>
                <a:latin typeface="+mn-lt"/>
                <a:ea typeface="Wawati SC" charset="-122"/>
                <a:cs typeface="Wawati SC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224095" y="503749"/>
            <a:ext cx="229237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Hannotate SC" charset="-122"/>
                <a:ea typeface="Hannotate SC" charset="-122"/>
                <a:cs typeface="Hannotate SC" charset="-122"/>
              </a:rPr>
              <a:t>路程</a:t>
            </a:r>
            <a:endParaRPr kumimoji="1" lang="zh-CN" altLang="en-US" sz="2800" b="1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57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2" y="0"/>
            <a:ext cx="9148152" cy="68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6788070" y="4292375"/>
            <a:ext cx="108000" cy="108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B9AD0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78" y="3434708"/>
            <a:ext cx="1427236" cy="164826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3158606" y="1534642"/>
            <a:ext cx="2841795" cy="390137"/>
            <a:chOff x="3158606" y="1534642"/>
            <a:chExt cx="2841795" cy="390137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301" y="1534642"/>
              <a:ext cx="1356100" cy="38843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8606" y="1536349"/>
              <a:ext cx="1386765" cy="388430"/>
            </a:xfrm>
            <a:prstGeom prst="rect">
              <a:avLst/>
            </a:prstGeom>
          </p:spPr>
        </p:pic>
      </p:grpSp>
      <p:cxnSp>
        <p:nvCxnSpPr>
          <p:cNvPr id="35" name="直接连接符 91"/>
          <p:cNvCxnSpPr/>
          <p:nvPr/>
        </p:nvCxnSpPr>
        <p:spPr>
          <a:xfrm flipV="1">
            <a:off x="5614803" y="4406479"/>
            <a:ext cx="2340000" cy="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92"/>
          <p:cNvCxnSpPr/>
          <p:nvPr/>
        </p:nvCxnSpPr>
        <p:spPr>
          <a:xfrm>
            <a:off x="6784803" y="3251637"/>
            <a:ext cx="0" cy="234000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797475" y="4077160"/>
            <a:ext cx="583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5"/>
                </a:solidFill>
                <a:latin typeface="Hannotate SC" charset="-122"/>
                <a:ea typeface="Hannotate SC" charset="-122"/>
                <a:cs typeface="Hannotate SC" charset="-122"/>
              </a:rPr>
              <a:t>90°</a:t>
            </a:r>
            <a:endParaRPr lang="zh-CN" altLang="en-US" sz="1600" b="1" dirty="0">
              <a:solidFill>
                <a:schemeClr val="accent5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cxnSp>
        <p:nvCxnSpPr>
          <p:cNvPr id="38" name="直接连接符 183"/>
          <p:cNvCxnSpPr/>
          <p:nvPr/>
        </p:nvCxnSpPr>
        <p:spPr>
          <a:xfrm flipH="1" flipV="1">
            <a:off x="5899208" y="3521637"/>
            <a:ext cx="1800000" cy="1800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361586" y="3236309"/>
            <a:ext cx="1520867" cy="300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2"/>
                </a:solidFill>
                <a:latin typeface="Hannotate SC" charset="-122"/>
                <a:ea typeface="Hannotate SC" charset="-122"/>
                <a:cs typeface="Hannotate SC" charset="-122"/>
              </a:rPr>
              <a:t>90</a:t>
            </a:r>
            <a:r>
              <a:rPr lang="zh-CN" altLang="en-US" sz="1600" b="1" dirty="0">
                <a:solidFill>
                  <a:schemeClr val="accent2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Hannotate SC" charset="-122"/>
                <a:ea typeface="Hannotate SC" charset="-122"/>
                <a:cs typeface="Hannotate SC" charset="-122"/>
              </a:rPr>
              <a:t>÷</a:t>
            </a:r>
            <a:r>
              <a:rPr lang="zh-CN" altLang="en-US" sz="1600" b="1" dirty="0">
                <a:solidFill>
                  <a:schemeClr val="accent2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Hannotate SC" charset="-122"/>
                <a:ea typeface="Hannotate SC" charset="-122"/>
                <a:cs typeface="Hannotate SC" charset="-122"/>
              </a:rPr>
              <a:t>2</a:t>
            </a:r>
            <a:r>
              <a:rPr lang="zh-CN" altLang="en-US" sz="1600" b="1" dirty="0">
                <a:solidFill>
                  <a:schemeClr val="accent2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Hannotate SC" charset="-122"/>
                <a:ea typeface="Hannotate SC" charset="-122"/>
                <a:cs typeface="Hannotate SC" charset="-122"/>
              </a:rPr>
              <a:t>=</a:t>
            </a:r>
            <a:r>
              <a:rPr lang="zh-CN" altLang="en-US" sz="1600" b="1" dirty="0">
                <a:solidFill>
                  <a:schemeClr val="accent2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Hannotate SC" charset="-122"/>
                <a:ea typeface="Hannotate SC" charset="-122"/>
                <a:cs typeface="Hannotate SC" charset="-122"/>
              </a:rPr>
              <a:t>45</a:t>
            </a:r>
            <a:endParaRPr lang="zh-CN" altLang="en-US" sz="1600" b="1" dirty="0">
              <a:solidFill>
                <a:schemeClr val="accent2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42" name="弧形 28"/>
          <p:cNvSpPr/>
          <p:nvPr/>
        </p:nvSpPr>
        <p:spPr>
          <a:xfrm rot="18114200">
            <a:off x="6614301" y="4224960"/>
            <a:ext cx="235598" cy="168095"/>
          </a:xfrm>
          <a:prstGeom prst="arc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320540" y="3839074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Hannotate SC" charset="-122"/>
                <a:ea typeface="Hannotate SC" charset="-122"/>
                <a:cs typeface="Hannotate SC" charset="-122"/>
              </a:rPr>
              <a:t>45°</a:t>
            </a:r>
            <a:endParaRPr lang="zh-CN" altLang="en-US" sz="1600" b="1" dirty="0">
              <a:solidFill>
                <a:schemeClr val="accent2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44" name="弧形 29"/>
          <p:cNvSpPr/>
          <p:nvPr/>
        </p:nvSpPr>
        <p:spPr>
          <a:xfrm rot="10149883">
            <a:off x="6657444" y="4230898"/>
            <a:ext cx="344875" cy="325809"/>
          </a:xfrm>
          <a:prstGeom prst="arc">
            <a:avLst>
              <a:gd name="adj1" fmla="val 15280883"/>
              <a:gd name="adj2" fmla="val 23448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4" y="3410876"/>
            <a:ext cx="1427236" cy="1648268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224095" y="503749"/>
            <a:ext cx="229237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latin typeface="Hannotate SC" charset="-122"/>
                <a:ea typeface="Hannotate SC" charset="-122"/>
                <a:cs typeface="Hannotate SC" charset="-122"/>
              </a:rPr>
              <a:t>方向和角度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5607" y="3185457"/>
            <a:ext cx="83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7030A0"/>
                </a:solidFill>
                <a:latin typeface="Wawati SC" charset="-122"/>
                <a:ea typeface="Wawati SC" charset="-122"/>
                <a:cs typeface="Wawati SC" charset="-122"/>
              </a:rPr>
              <a:t>右转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414113" y="3185457"/>
            <a:ext cx="83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7030A0"/>
                </a:solidFill>
                <a:latin typeface="Wawati SC" charset="-122"/>
                <a:ea typeface="Wawati SC" charset="-122"/>
                <a:cs typeface="Wawati SC" charset="-122"/>
              </a:rPr>
              <a:t>左转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214" y="3615274"/>
            <a:ext cx="913849" cy="12552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34" y="3619456"/>
            <a:ext cx="913849" cy="1255287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872386" y="2344089"/>
            <a:ext cx="683268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800" dirty="0">
                <a:solidFill>
                  <a:prstClr val="white"/>
                </a:solidFill>
              </a:rPr>
              <a:t>方向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224095" y="2344089"/>
            <a:ext cx="683268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800" dirty="0">
                <a:solidFill>
                  <a:prstClr val="white"/>
                </a:solidFill>
              </a:rPr>
              <a:t>角度</a:t>
            </a:r>
          </a:p>
        </p:txBody>
      </p:sp>
      <p:sp>
        <p:nvSpPr>
          <p:cNvPr id="11" name="文本框 10"/>
          <p:cNvSpPr txBox="1"/>
          <p:nvPr/>
        </p:nvSpPr>
        <p:spPr>
          <a:xfrm rot="21109276">
            <a:off x="6398344" y="448609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rPr>
              <a:t>？</a:t>
            </a:r>
          </a:p>
        </p:txBody>
      </p:sp>
      <p:sp>
        <p:nvSpPr>
          <p:cNvPr id="53" name="矩形 52"/>
          <p:cNvSpPr/>
          <p:nvPr/>
        </p:nvSpPr>
        <p:spPr>
          <a:xfrm>
            <a:off x="5032801" y="4818228"/>
            <a:ext cx="1773101" cy="300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rPr>
              <a:t>90</a:t>
            </a:r>
            <a:r>
              <a:rPr lang="zh-CN" altLang="en-US" sz="16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rPr>
              <a:t>+</a:t>
            </a:r>
            <a:r>
              <a:rPr lang="zh-CN" altLang="en-US" sz="16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rPr>
              <a:t>45</a:t>
            </a:r>
            <a:r>
              <a:rPr lang="zh-CN" altLang="en-US" sz="16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rPr>
              <a:t>=</a:t>
            </a:r>
            <a:r>
              <a:rPr lang="zh-CN" altLang="en-US" sz="16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rPr>
              <a:t>135</a:t>
            </a:r>
            <a:endParaRPr lang="zh-CN" altLang="en-US" sz="1600" b="1" dirty="0">
              <a:solidFill>
                <a:srgbClr val="00B050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 rot="21109276">
            <a:off x="6425452" y="381142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2"/>
                </a:solidFill>
                <a:latin typeface="Hannotate SC" charset="-122"/>
                <a:ea typeface="Hannotate SC" charset="-122"/>
                <a:cs typeface="Hannotate SC" charset="-122"/>
              </a:rPr>
              <a:t>？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156705" y="4487990"/>
            <a:ext cx="739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rgbClr val="00B050"/>
                </a:solidFill>
                <a:latin typeface="Hannotate SC" charset="-122"/>
                <a:ea typeface="Hannotate SC" charset="-122"/>
                <a:cs typeface="Hannotate SC" charset="-122"/>
              </a:rPr>
              <a:t>135°</a:t>
            </a:r>
            <a:endParaRPr lang="zh-CN" altLang="en-US" sz="1600" b="1" dirty="0">
              <a:solidFill>
                <a:srgbClr val="00B050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cxnSp>
        <p:nvCxnSpPr>
          <p:cNvPr id="63" name="直接连接符 91"/>
          <p:cNvCxnSpPr/>
          <p:nvPr/>
        </p:nvCxnSpPr>
        <p:spPr>
          <a:xfrm flipV="1">
            <a:off x="5623270" y="4402904"/>
            <a:ext cx="2340000" cy="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91"/>
          <p:cNvCxnSpPr/>
          <p:nvPr/>
        </p:nvCxnSpPr>
        <p:spPr>
          <a:xfrm flipV="1">
            <a:off x="5614803" y="3249761"/>
            <a:ext cx="1942004" cy="11450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弧形 28"/>
          <p:cNvSpPr/>
          <p:nvPr/>
        </p:nvSpPr>
        <p:spPr>
          <a:xfrm rot="1919203">
            <a:off x="5711112" y="4241142"/>
            <a:ext cx="235598" cy="201738"/>
          </a:xfrm>
          <a:prstGeom prst="arc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91"/>
          <p:cNvCxnSpPr/>
          <p:nvPr/>
        </p:nvCxnSpPr>
        <p:spPr>
          <a:xfrm flipV="1">
            <a:off x="5614803" y="4400375"/>
            <a:ext cx="1188000" cy="40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91"/>
          <p:cNvCxnSpPr/>
          <p:nvPr/>
        </p:nvCxnSpPr>
        <p:spPr>
          <a:xfrm flipH="1" flipV="1">
            <a:off x="6778505" y="4401064"/>
            <a:ext cx="932402" cy="93042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183"/>
          <p:cNvCxnSpPr/>
          <p:nvPr/>
        </p:nvCxnSpPr>
        <p:spPr>
          <a:xfrm flipH="1" flipV="1">
            <a:off x="6784803" y="3249761"/>
            <a:ext cx="0" cy="11520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183"/>
          <p:cNvCxnSpPr/>
          <p:nvPr/>
        </p:nvCxnSpPr>
        <p:spPr>
          <a:xfrm flipH="1" flipV="1">
            <a:off x="5901018" y="3524920"/>
            <a:ext cx="864000" cy="8640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78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8" presetClass="entr" presetSubtype="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7" grpId="0"/>
      <p:bldP spid="41" grpId="0"/>
      <p:bldP spid="42" grpId="0" animBg="1"/>
      <p:bldP spid="43" grpId="0"/>
      <p:bldP spid="44" grpId="0" animBg="1"/>
      <p:bldP spid="49" grpId="0" animBg="1"/>
      <p:bldP spid="7" grpId="0"/>
      <p:bldP spid="50" grpId="0"/>
      <p:bldP spid="46" grpId="0" animBg="1"/>
      <p:bldP spid="51" grpId="0" animBg="1"/>
      <p:bldP spid="11" grpId="0"/>
      <p:bldP spid="11" grpId="1"/>
      <p:bldP spid="53" grpId="0"/>
      <p:bldP spid="54" grpId="0"/>
      <p:bldP spid="54" grpId="1"/>
      <p:bldP spid="58" grpId="1"/>
      <p:bldP spid="65" grpId="1" animBg="1"/>
      <p:bldP spid="65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24095" y="503749"/>
            <a:ext cx="229237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等待时间</a:t>
            </a:r>
          </a:p>
        </p:txBody>
      </p:sp>
      <p:pic>
        <p:nvPicPr>
          <p:cNvPr id="2" name="时钟1秒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3360" y="2409985"/>
            <a:ext cx="3505200" cy="3302000"/>
          </a:xfrm>
          <a:prstGeom prst="rect">
            <a:avLst/>
          </a:prstGeom>
        </p:spPr>
      </p:pic>
      <p:pic>
        <p:nvPicPr>
          <p:cNvPr id="6" name="时钟5秒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09671" y="2409985"/>
            <a:ext cx="3505200" cy="3302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23" y="1755288"/>
            <a:ext cx="1277274" cy="50825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03" y="1775311"/>
            <a:ext cx="1290535" cy="4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24095" y="503749"/>
            <a:ext cx="229237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运行控制</a:t>
            </a:r>
            <a:endParaRPr kumimoji="1" lang="zh-CN" altLang="en-US" sz="2800" b="1" dirty="0">
              <a:solidFill>
                <a:prstClr val="white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FC900-AB84-8B42-B4A1-F95243CF4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90" y="1525214"/>
            <a:ext cx="1932090" cy="774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EAA6D-BF57-9B49-A83F-4DEA108DD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82" y="1493330"/>
            <a:ext cx="2194017" cy="5269742"/>
          </a:xfrm>
          <a:prstGeom prst="rect">
            <a:avLst/>
          </a:prstGeom>
        </p:spPr>
      </p:pic>
      <p:sp>
        <p:nvSpPr>
          <p:cNvPr id="23" name="矩形 1">
            <a:extLst>
              <a:ext uri="{FF2B5EF4-FFF2-40B4-BE49-F238E27FC236}">
                <a16:creationId xmlns:a16="http://schemas.microsoft.com/office/drawing/2014/main" id="{8A1CE416-D590-B044-AF8D-0801F6F88BE3}"/>
              </a:ext>
            </a:extLst>
          </p:cNvPr>
          <p:cNvSpPr/>
          <p:nvPr/>
        </p:nvSpPr>
        <p:spPr>
          <a:xfrm>
            <a:off x="1238210" y="1825941"/>
            <a:ext cx="1056809" cy="252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4" name="矩形 1">
            <a:extLst>
              <a:ext uri="{FF2B5EF4-FFF2-40B4-BE49-F238E27FC236}">
                <a16:creationId xmlns:a16="http://schemas.microsoft.com/office/drawing/2014/main" id="{DF80733C-FBA0-814F-96F0-081A31CC4F29}"/>
              </a:ext>
            </a:extLst>
          </p:cNvPr>
          <p:cNvSpPr/>
          <p:nvPr/>
        </p:nvSpPr>
        <p:spPr>
          <a:xfrm>
            <a:off x="165882" y="2905608"/>
            <a:ext cx="2129137" cy="38574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25" name="程序运行和终止.mov">
            <a:hlinkClick r:id="" action="ppaction://media"/>
            <a:extLst>
              <a:ext uri="{FF2B5EF4-FFF2-40B4-BE49-F238E27FC236}">
                <a16:creationId xmlns:a16="http://schemas.microsoft.com/office/drawing/2014/main" id="{E29C64AC-93D6-2A47-8B99-ACE9F79620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11290" y="2432017"/>
            <a:ext cx="6540048" cy="41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3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1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zh-CN" altLang="en-US" sz="96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6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r</a:t>
            </a:r>
            <a:endParaRPr kumimoji="0" lang="zh-CN" altLang="en-US" sz="66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66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t</a:t>
            </a:r>
            <a:r>
              <a:rPr kumimoji="0" lang="en-US" altLang="zh-CN" sz="2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66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zh-CN" altLang="en-US" sz="2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6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</a:t>
            </a:r>
            <a:endParaRPr kumimoji="0" lang="zh-CN" altLang="en-US" sz="6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185572" y="9350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 rot="20198115">
            <a:off x="6505696" y="252151"/>
            <a:ext cx="90075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Hannotate SC" charset="-122"/>
                <a:ea typeface="Hannotate SC" charset="-122"/>
                <a:cs typeface="Hannotate SC" charset="-122"/>
              </a:rPr>
              <a:t>串</a:t>
            </a:r>
          </a:p>
        </p:txBody>
      </p:sp>
      <p:sp>
        <p:nvSpPr>
          <p:cNvPr id="20" name="矩形 19"/>
          <p:cNvSpPr/>
          <p:nvPr/>
        </p:nvSpPr>
        <p:spPr>
          <a:xfrm rot="21073114">
            <a:off x="6813317" y="621213"/>
            <a:ext cx="13566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Hannotate SC" charset="-122"/>
                <a:ea typeface="Hannotate SC" charset="-122"/>
                <a:cs typeface="Hannotate SC" charset="-122"/>
              </a:rPr>
              <a:t>起</a:t>
            </a:r>
            <a:endParaRPr kumimoji="0" lang="zh-CN" altLang="en-US" sz="4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21" name="矩形 20"/>
          <p:cNvSpPr/>
          <p:nvPr/>
        </p:nvSpPr>
        <p:spPr>
          <a:xfrm rot="1209442">
            <a:off x="7599022" y="576180"/>
            <a:ext cx="82260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Hannotate SC" charset="-122"/>
                <a:ea typeface="Hannotate SC" charset="-122"/>
                <a:cs typeface="Hannotate SC" charset="-122"/>
              </a:rPr>
              <a:t>来</a:t>
            </a:r>
          </a:p>
        </p:txBody>
      </p:sp>
      <p:pic>
        <p:nvPicPr>
          <p:cNvPr id="7" name="组合演示.mov">
            <a:hlinkClick r:id="" action="ppaction://media"/>
            <a:extLst>
              <a:ext uri="{FF2B5EF4-FFF2-40B4-BE49-F238E27FC236}">
                <a16:creationId xmlns:a16="http://schemas.microsoft.com/office/drawing/2014/main" id="{518C440B-8B36-7F4E-A48E-C414753C10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48777" y="2160962"/>
            <a:ext cx="7186103" cy="4561179"/>
          </a:xfrm>
          <a:prstGeom prst="rect">
            <a:avLst/>
          </a:prstGeom>
        </p:spPr>
      </p:pic>
      <p:sp>
        <p:nvSpPr>
          <p:cNvPr id="24" name="文本框 30">
            <a:extLst>
              <a:ext uri="{FF2B5EF4-FFF2-40B4-BE49-F238E27FC236}">
                <a16:creationId xmlns:a16="http://schemas.microsoft.com/office/drawing/2014/main" id="{43545E85-81F3-ED42-B923-F68CA8C8DE36}"/>
              </a:ext>
            </a:extLst>
          </p:cNvPr>
          <p:cNvSpPr txBox="1"/>
          <p:nvPr/>
        </p:nvSpPr>
        <p:spPr>
          <a:xfrm>
            <a:off x="1812607" y="1416745"/>
            <a:ext cx="229237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组合演示</a:t>
            </a:r>
            <a:endParaRPr kumimoji="1" lang="zh-CN" altLang="en-US" sz="2800" b="1" dirty="0">
              <a:solidFill>
                <a:prstClr val="white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0DBB31-4C6D-A542-A5E4-5D88E31F6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6" y="1304406"/>
            <a:ext cx="1816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5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526" cy="6858000"/>
          </a:xfrm>
          <a:prstGeom prst="rect">
            <a:avLst/>
          </a:prstGeom>
        </p:spPr>
      </p:pic>
      <p:sp>
        <p:nvSpPr>
          <p:cNvPr id="4" name="文本框 20">
            <a:extLst>
              <a:ext uri="{FF2B5EF4-FFF2-40B4-BE49-F238E27FC236}">
                <a16:creationId xmlns:a16="http://schemas.microsoft.com/office/drawing/2014/main" id="{A601BC97-CF91-7742-A585-ECFE36BCD2A6}"/>
              </a:ext>
            </a:extLst>
          </p:cNvPr>
          <p:cNvSpPr txBox="1"/>
          <p:nvPr/>
        </p:nvSpPr>
        <p:spPr>
          <a:xfrm>
            <a:off x="542711" y="569191"/>
            <a:ext cx="403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2"/>
                </a:solidFill>
                <a:latin typeface="Bradley Hand" pitchFamily="2" charset="77"/>
                <a:ea typeface="Wawati SC" charset="-122"/>
                <a:cs typeface="Wawati SC" charset="-122"/>
              </a:rPr>
              <a:t>第一关</a:t>
            </a:r>
            <a:r>
              <a:rPr kumimoji="1" lang="zh-CN" altLang="en-US" sz="3600" b="1" dirty="0">
                <a:solidFill>
                  <a:schemeClr val="bg2"/>
                </a:solidFill>
                <a:latin typeface="Bradley Hand" pitchFamily="2" charset="77"/>
                <a:ea typeface="Wawati SC" charset="-122"/>
                <a:cs typeface="Wawati SC" charset="-122"/>
              </a:rPr>
              <a:t>：</a:t>
            </a:r>
            <a:r>
              <a:rPr kumimoji="1" lang="ja-JP" altLang="en-US" sz="3600" b="1">
                <a:solidFill>
                  <a:schemeClr val="bg2"/>
                </a:solidFill>
                <a:latin typeface="Bradley Hand" pitchFamily="2" charset="77"/>
                <a:ea typeface="Wawati SC" charset="-122"/>
                <a:cs typeface="Wawati SC" charset="-122"/>
              </a:rPr>
              <a:t>黑暗森林</a:t>
            </a:r>
            <a:endParaRPr kumimoji="1" lang="zh-CN" altLang="en-US" sz="3600" b="1" dirty="0">
              <a:solidFill>
                <a:schemeClr val="bg2"/>
              </a:solidFill>
              <a:latin typeface="Bradley Hand" pitchFamily="2" charset="77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74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25" y="0"/>
            <a:ext cx="9201150" cy="6858000"/>
          </a:xfrm>
          <a:prstGeom prst="rect">
            <a:avLst/>
          </a:prstGeom>
        </p:spPr>
      </p:pic>
      <p:sp>
        <p:nvSpPr>
          <p:cNvPr id="3" name="文本框 20">
            <a:extLst>
              <a:ext uri="{FF2B5EF4-FFF2-40B4-BE49-F238E27FC236}">
                <a16:creationId xmlns:a16="http://schemas.microsoft.com/office/drawing/2014/main" id="{FA4BEF56-08FF-5D46-B0EC-EA9E2C47FCDB}"/>
              </a:ext>
            </a:extLst>
          </p:cNvPr>
          <p:cNvSpPr txBox="1"/>
          <p:nvPr/>
        </p:nvSpPr>
        <p:spPr>
          <a:xfrm>
            <a:off x="694945" y="3429000"/>
            <a:ext cx="403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rgbClr val="972B15"/>
                </a:solidFill>
                <a:latin typeface="Bradley Hand" pitchFamily="2" charset="77"/>
                <a:ea typeface="Wawati SC" charset="-122"/>
                <a:cs typeface="Wawati SC" charset="-122"/>
              </a:rPr>
              <a:t>第二关</a:t>
            </a:r>
            <a:r>
              <a:rPr kumimoji="1" lang="zh-CN" altLang="en-US" sz="3600" b="1" dirty="0">
                <a:solidFill>
                  <a:srgbClr val="972B15"/>
                </a:solidFill>
                <a:latin typeface="Bradley Hand" pitchFamily="2" charset="77"/>
                <a:ea typeface="Wawati SC" charset="-122"/>
                <a:cs typeface="Wawati SC" charset="-122"/>
              </a:rPr>
              <a:t>：</a:t>
            </a:r>
            <a:r>
              <a:rPr kumimoji="1" lang="ja-JP" altLang="en-US" sz="3600" b="1">
                <a:solidFill>
                  <a:srgbClr val="972B15"/>
                </a:solidFill>
                <a:latin typeface="Bradley Hand" pitchFamily="2" charset="77"/>
                <a:ea typeface="Wawati SC" charset="-122"/>
                <a:cs typeface="Wawati SC" charset="-122"/>
              </a:rPr>
              <a:t>酷热沙漠</a:t>
            </a:r>
            <a:endParaRPr kumimoji="1" lang="zh-CN" altLang="en-US" sz="3600" b="1" dirty="0">
              <a:solidFill>
                <a:srgbClr val="972B15"/>
              </a:solidFill>
              <a:latin typeface="Bradley Hand" pitchFamily="2" charset="77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455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0"/>
            <a:ext cx="9182100" cy="6858000"/>
          </a:xfrm>
          <a:prstGeom prst="rect">
            <a:avLst/>
          </a:prstGeom>
        </p:spPr>
      </p:pic>
      <p:sp>
        <p:nvSpPr>
          <p:cNvPr id="3" name="文本框 20">
            <a:extLst>
              <a:ext uri="{FF2B5EF4-FFF2-40B4-BE49-F238E27FC236}">
                <a16:creationId xmlns:a16="http://schemas.microsoft.com/office/drawing/2014/main" id="{95FA3C4D-C9BF-484B-A0AB-FA39289E75EC}"/>
              </a:ext>
            </a:extLst>
          </p:cNvPr>
          <p:cNvSpPr txBox="1"/>
          <p:nvPr/>
        </p:nvSpPr>
        <p:spPr>
          <a:xfrm>
            <a:off x="1121665" y="1154407"/>
            <a:ext cx="403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  <a:ea typeface="Wawati SC" charset="-122"/>
                <a:cs typeface="Wawati SC" charset="-122"/>
              </a:rPr>
              <a:t>第三关</a:t>
            </a:r>
            <a:r>
              <a:rPr kumimoji="1" lang="zh-CN" altLang="en-US" sz="3600" b="1" dirty="0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  <a:ea typeface="Wawati SC" charset="-122"/>
                <a:cs typeface="Wawati SC" charset="-122"/>
              </a:rPr>
              <a:t>：</a:t>
            </a:r>
            <a:r>
              <a:rPr kumimoji="1" lang="ja-JP" altLang="en-US" sz="3600" b="1">
                <a:solidFill>
                  <a:schemeClr val="accent5">
                    <a:lumMod val="75000"/>
                  </a:schemeClr>
                </a:solidFill>
                <a:latin typeface="Bradley Hand" pitchFamily="2" charset="77"/>
                <a:ea typeface="Wawati SC" charset="-122"/>
                <a:cs typeface="Wawati SC" charset="-122"/>
              </a:rPr>
              <a:t>冰原迷宫</a:t>
            </a:r>
            <a:endParaRPr kumimoji="1" lang="zh-CN" altLang="en-US" sz="3600" b="1" dirty="0">
              <a:solidFill>
                <a:schemeClr val="accent5">
                  <a:lumMod val="75000"/>
                </a:schemeClr>
              </a:solidFill>
              <a:latin typeface="Bradley Hand" pitchFamily="2" charset="77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6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文本框 20">
            <a:extLst>
              <a:ext uri="{FF2B5EF4-FFF2-40B4-BE49-F238E27FC236}">
                <a16:creationId xmlns:a16="http://schemas.microsoft.com/office/drawing/2014/main" id="{FC9E0767-8B19-564C-818B-488D93734712}"/>
              </a:ext>
            </a:extLst>
          </p:cNvPr>
          <p:cNvSpPr txBox="1"/>
          <p:nvPr/>
        </p:nvSpPr>
        <p:spPr>
          <a:xfrm>
            <a:off x="536448" y="581383"/>
            <a:ext cx="403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>
                <a:solidFill>
                  <a:schemeClr val="bg2"/>
                </a:solidFill>
                <a:latin typeface="Bradley Hand" pitchFamily="2" charset="77"/>
                <a:ea typeface="Wawati SC" charset="-122"/>
                <a:cs typeface="Wawati SC" charset="-122"/>
              </a:rPr>
              <a:t>最终关</a:t>
            </a:r>
            <a:r>
              <a:rPr kumimoji="1" lang="zh-CN" altLang="en-US" sz="3600" b="1" dirty="0">
                <a:solidFill>
                  <a:schemeClr val="bg2"/>
                </a:solidFill>
                <a:latin typeface="Bradley Hand" pitchFamily="2" charset="77"/>
                <a:ea typeface="Wawati SC" charset="-122"/>
                <a:cs typeface="Wawati SC" charset="-122"/>
              </a:rPr>
              <a:t>：</a:t>
            </a:r>
            <a:r>
              <a:rPr kumimoji="1" lang="ja-JP" altLang="en-US" sz="3600" b="1">
                <a:solidFill>
                  <a:schemeClr val="bg2"/>
                </a:solidFill>
                <a:latin typeface="Bradley Hand" pitchFamily="2" charset="77"/>
                <a:ea typeface="Wawati SC" charset="-122"/>
                <a:cs typeface="Wawati SC" charset="-122"/>
              </a:rPr>
              <a:t>幽暗洞穴</a:t>
            </a:r>
            <a:endParaRPr kumimoji="1" lang="zh-CN" altLang="en-US" sz="3600" b="1" dirty="0">
              <a:solidFill>
                <a:schemeClr val="bg2"/>
              </a:solidFill>
              <a:latin typeface="Bradley Hand" pitchFamily="2" charset="77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7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58BEA-6F64-6A44-A2D9-9D520F3F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391"/>
            <a:ext cx="7886700" cy="604781"/>
          </a:xfr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accent2"/>
                </a:solidFill>
                <a:latin typeface="Bradley Hand" pitchFamily="2" charset="77"/>
                <a:ea typeface="Wawati SC" charset="-122"/>
              </a:rPr>
              <a:t>给聪明小朋友的趣味探索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F01AE7-5374-564D-978C-C9205D4D3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89024"/>
            <a:ext cx="7886700" cy="5591176"/>
          </a:xfrm>
        </p:spPr>
        <p:txBody>
          <a:bodyPr/>
          <a:lstStyle/>
          <a:p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探索坐标系，看看有什么规律？</a:t>
            </a: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pPr lvl="1"/>
            <a:r>
              <a:rPr kumimoji="1" lang="en-US" altLang="zh-CN" dirty="0">
                <a:latin typeface="Wawati SC" pitchFamily="82" charset="-122"/>
                <a:ea typeface="Wawati SC" pitchFamily="82" charset="-122"/>
              </a:rPr>
              <a:t>X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轴最大</a:t>
            </a:r>
            <a:r>
              <a:rPr kumimoji="1" lang="ja-JP" altLang="en-US">
                <a:latin typeface="Wawati SC" pitchFamily="82" charset="-122"/>
                <a:ea typeface="Wawati SC" pitchFamily="82" charset="-122"/>
              </a:rPr>
              <a:t>值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是多少？最小</a:t>
            </a:r>
            <a:r>
              <a:rPr kumimoji="1" lang="ja-JP" altLang="en-US">
                <a:latin typeface="Wawati SC" pitchFamily="82" charset="-122"/>
                <a:ea typeface="Wawati SC" pitchFamily="82" charset="-122"/>
              </a:rPr>
              <a:t>值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是多少？</a:t>
            </a: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pPr lvl="1"/>
            <a:r>
              <a:rPr kumimoji="1" lang="en-US" altLang="zh-CN" dirty="0">
                <a:latin typeface="Wawati SC" pitchFamily="82" charset="-122"/>
                <a:ea typeface="Wawati SC" pitchFamily="82" charset="-122"/>
              </a:rPr>
              <a:t>Y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轴最大</a:t>
            </a:r>
            <a:r>
              <a:rPr kumimoji="1" lang="ja-JP" altLang="en-US">
                <a:latin typeface="Wawati SC" pitchFamily="82" charset="-122"/>
                <a:ea typeface="Wawati SC" pitchFamily="82" charset="-122"/>
              </a:rPr>
              <a:t>值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是多少？最小</a:t>
            </a:r>
            <a:r>
              <a:rPr kumimoji="1" lang="ja-JP" altLang="en-US">
                <a:latin typeface="Wawati SC" pitchFamily="82" charset="-122"/>
                <a:ea typeface="Wawati SC" pitchFamily="82" charset="-122"/>
              </a:rPr>
              <a:t>值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是多少？</a:t>
            </a: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pPr lvl="1"/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被</a:t>
            </a:r>
            <a:r>
              <a:rPr kumimoji="1" lang="en-US" altLang="zh-CN" dirty="0">
                <a:latin typeface="Wawati SC" pitchFamily="82" charset="-122"/>
                <a:ea typeface="Wawati SC" pitchFamily="82" charset="-122"/>
              </a:rPr>
              <a:t>X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轴和</a:t>
            </a:r>
            <a:r>
              <a:rPr kumimoji="1" lang="en-US" altLang="zh-CN" dirty="0">
                <a:latin typeface="Wawati SC" pitchFamily="82" charset="-122"/>
                <a:ea typeface="Wawati SC" pitchFamily="82" charset="-122"/>
              </a:rPr>
              <a:t>Y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轴划分开的四个区域中的点的</a:t>
            </a:r>
            <a:r>
              <a:rPr kumimoji="1" lang="en-US" altLang="zh-CN" dirty="0">
                <a:latin typeface="Wawati SC" pitchFamily="82" charset="-122"/>
                <a:ea typeface="Wawati SC" pitchFamily="82" charset="-122"/>
              </a:rPr>
              <a:t>X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和</a:t>
            </a:r>
            <a:r>
              <a:rPr kumimoji="1" lang="en-US" altLang="zh-CN" dirty="0">
                <a:latin typeface="Wawati SC" pitchFamily="82" charset="-122"/>
                <a:ea typeface="Wawati SC" pitchFamily="82" charset="-122"/>
              </a:rPr>
              <a:t>Y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值都有什么规律？</a:t>
            </a: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pPr lvl="1"/>
            <a:r>
              <a:rPr kumimoji="1" lang="ja-JP" altLang="en-US">
                <a:latin typeface="Wawati SC" pitchFamily="82" charset="-122"/>
                <a:ea typeface="Wawati SC" pitchFamily="82" charset="-122"/>
              </a:rPr>
              <a:t>从左到右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，坐标系中点的</a:t>
            </a:r>
            <a:r>
              <a:rPr kumimoji="1" lang="en-US" altLang="zh-CN" dirty="0">
                <a:latin typeface="Wawati SC" pitchFamily="82" charset="-122"/>
                <a:ea typeface="Wawati SC" pitchFamily="82" charset="-122"/>
              </a:rPr>
              <a:t>X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值和</a:t>
            </a:r>
            <a:r>
              <a:rPr kumimoji="1" lang="en-US" altLang="zh-CN" dirty="0">
                <a:latin typeface="Wawati SC" pitchFamily="82" charset="-122"/>
                <a:ea typeface="Wawati SC" pitchFamily="82" charset="-122"/>
              </a:rPr>
              <a:t>Y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值的变化有什么规律？从</a:t>
            </a:r>
            <a:r>
              <a:rPr kumimoji="1" lang="ja-JP" altLang="en-US">
                <a:latin typeface="Wawati SC" pitchFamily="82" charset="-122"/>
                <a:ea typeface="Wawati SC" pitchFamily="82" charset="-122"/>
              </a:rPr>
              <a:t>下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到</a:t>
            </a:r>
            <a:r>
              <a:rPr kumimoji="1" lang="ja-JP" altLang="en-US">
                <a:latin typeface="Wawati SC" pitchFamily="82" charset="-122"/>
                <a:ea typeface="Wawati SC" pitchFamily="82" charset="-122"/>
              </a:rPr>
              <a:t>上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呢？</a:t>
            </a: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ja-JP" altLang="en-US">
                <a:latin typeface="Wawati SC" pitchFamily="82" charset="-122"/>
                <a:ea typeface="Wawati SC" pitchFamily="82" charset="-122"/>
              </a:rPr>
              <a:t>试一试分别从左右两栏各选一个模块自由组合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：</a:t>
            </a: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pPr marL="457200" lvl="1" indent="0">
              <a:buNone/>
            </a:pP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pPr marL="457200" lvl="1" indent="0">
              <a:buNone/>
            </a:pP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pPr marL="457200" lvl="1" indent="0">
              <a:buNone/>
            </a:pP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探索向相反方向移动有</a:t>
            </a:r>
            <a:r>
              <a:rPr kumimoji="1" lang="ja-JP" altLang="en-US">
                <a:latin typeface="Wawati SC" pitchFamily="82" charset="-122"/>
                <a:ea typeface="Wawati SC" pitchFamily="82" charset="-122"/>
              </a:rPr>
              <a:t>哪些</a:t>
            </a:r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方法可以实现？</a:t>
            </a:r>
            <a:endParaRPr kumimoji="1" lang="en-US" altLang="zh-CN" dirty="0">
              <a:latin typeface="Wawati SC" pitchFamily="82" charset="-122"/>
              <a:ea typeface="Wawati SC" pitchFamily="82" charset="-122"/>
            </a:endParaRPr>
          </a:p>
          <a:p>
            <a:r>
              <a:rPr kumimoji="1" lang="zh-CN" altLang="en-US" dirty="0">
                <a:latin typeface="Wawati SC" pitchFamily="82" charset="-122"/>
                <a:ea typeface="Wawati SC" pitchFamily="82" charset="-122"/>
              </a:rPr>
              <a:t>自由探索，试试看你能创造出什么？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083FE2-A568-884E-A22C-901C1698F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232617"/>
              </p:ext>
            </p:extLst>
          </p:nvPr>
        </p:nvGraphicFramePr>
        <p:xfrm>
          <a:off x="1181100" y="4305300"/>
          <a:ext cx="37973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650">
                  <a:extLst>
                    <a:ext uri="{9D8B030D-6E8A-4147-A177-3AD203B41FA5}">
                      <a16:colId xmlns:a16="http://schemas.microsoft.com/office/drawing/2014/main" val="3950144073"/>
                    </a:ext>
                  </a:extLst>
                </a:gridCol>
                <a:gridCol w="1898650">
                  <a:extLst>
                    <a:ext uri="{9D8B030D-6E8A-4147-A177-3AD203B41FA5}">
                      <a16:colId xmlns:a16="http://schemas.microsoft.com/office/drawing/2014/main" val="839167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【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面向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90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度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】</a:t>
                      </a:r>
                    </a:p>
                    <a:p>
                      <a:pPr algn="l"/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【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面向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-90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度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】</a:t>
                      </a:r>
                    </a:p>
                    <a:p>
                      <a:pPr algn="l"/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【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面向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0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度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】</a:t>
                      </a:r>
                    </a:p>
                    <a:p>
                      <a:pPr algn="l"/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【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面向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180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度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】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【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移动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100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步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】</a:t>
                      </a:r>
                    </a:p>
                    <a:p>
                      <a:pPr algn="l"/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【</a:t>
                      </a: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移动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 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-30</a:t>
                      </a: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步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】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 </a:t>
                      </a:r>
                      <a:endParaRPr kumimoji="1" lang="en-US" altLang="zh-CN" b="0" dirty="0">
                        <a:solidFill>
                          <a:schemeClr val="tx1"/>
                        </a:solidFill>
                        <a:latin typeface="Wawati SC" pitchFamily="82" charset="-122"/>
                        <a:ea typeface="Wawati SC" pitchFamily="82" charset="-122"/>
                      </a:endParaRPr>
                    </a:p>
                    <a:p>
                      <a:pPr algn="l"/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【</a:t>
                      </a: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移动</a:t>
                      </a:r>
                      <a:r>
                        <a:rPr kumimoji="1" lang="zh-CN" altLang="en-US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 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-50</a:t>
                      </a: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步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】</a:t>
                      </a:r>
                    </a:p>
                    <a:p>
                      <a:pPr algn="l"/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【</a:t>
                      </a: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移动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-100</a:t>
                      </a:r>
                      <a:r>
                        <a:rPr kumimoji="1" lang="ja-JP" altLang="en-US" b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步</a:t>
                      </a:r>
                      <a:r>
                        <a:rPr kumimoji="1" lang="en-US" altLang="zh-CN" b="0" dirty="0">
                          <a:solidFill>
                            <a:schemeClr val="tx1"/>
                          </a:solidFill>
                          <a:latin typeface="Wawati SC" pitchFamily="82" charset="-122"/>
                          <a:ea typeface="Wawati SC" pitchFamily="82" charset="-122"/>
                        </a:rPr>
                        <a:t>】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108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72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327955" y="1853642"/>
            <a:ext cx="3230163" cy="2772145"/>
          </a:xfrm>
          <a:prstGeom prst="rect">
            <a:avLst/>
          </a:prstGeom>
          <a:noFill/>
          <a:ln w="57150">
            <a:solidFill>
              <a:srgbClr val="F0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53" y="1621029"/>
            <a:ext cx="6585288" cy="42896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53" y="1849024"/>
            <a:ext cx="5976856" cy="468724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19620" y="3892766"/>
            <a:ext cx="683268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dirty="0">
                <a:solidFill>
                  <a:prstClr val="white"/>
                </a:solidFill>
              </a:rPr>
              <a:t>x</a:t>
            </a:r>
            <a:r>
              <a:rPr lang="zh-CN" altLang="en-US" sz="1800" dirty="0">
                <a:solidFill>
                  <a:prstClr val="white"/>
                </a:solidFill>
              </a:rPr>
              <a:t>轴</a:t>
            </a:r>
          </a:p>
        </p:txBody>
      </p:sp>
      <p:cxnSp>
        <p:nvCxnSpPr>
          <p:cNvPr id="30" name="直线连接符 29"/>
          <p:cNvCxnSpPr/>
          <p:nvPr/>
        </p:nvCxnSpPr>
        <p:spPr>
          <a:xfrm flipH="1">
            <a:off x="5317066" y="2833301"/>
            <a:ext cx="1224000" cy="0"/>
          </a:xfrm>
          <a:prstGeom prst="line">
            <a:avLst/>
          </a:prstGeom>
          <a:ln w="25400">
            <a:solidFill>
              <a:srgbClr val="BE1E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014654" y="6359151"/>
            <a:ext cx="652261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dirty="0">
                <a:solidFill>
                  <a:prstClr val="white"/>
                </a:solidFill>
              </a:rPr>
              <a:t>Y</a:t>
            </a:r>
            <a:r>
              <a:rPr lang="zh-CN" altLang="en-US" sz="1800" dirty="0">
                <a:solidFill>
                  <a:prstClr val="white"/>
                </a:solidFill>
              </a:rPr>
              <a:t>轴</a:t>
            </a:r>
          </a:p>
        </p:txBody>
      </p:sp>
      <p:cxnSp>
        <p:nvCxnSpPr>
          <p:cNvPr id="7" name="直线连接符 6"/>
          <p:cNvCxnSpPr/>
          <p:nvPr/>
        </p:nvCxnSpPr>
        <p:spPr>
          <a:xfrm>
            <a:off x="6539466" y="2853432"/>
            <a:ext cx="5267" cy="1224000"/>
          </a:xfrm>
          <a:prstGeom prst="line">
            <a:avLst/>
          </a:prstGeom>
          <a:ln w="25400">
            <a:solidFill>
              <a:srgbClr val="BE1E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54230" y="3270672"/>
            <a:ext cx="1287490" cy="46166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olidFill>
                  <a:prstClr val="white"/>
                </a:solidFill>
              </a:rPr>
              <a:t>坐标系</a:t>
            </a:r>
          </a:p>
        </p:txBody>
      </p:sp>
      <p:sp>
        <p:nvSpPr>
          <p:cNvPr id="4" name="椭圆 3"/>
          <p:cNvSpPr/>
          <p:nvPr/>
        </p:nvSpPr>
        <p:spPr>
          <a:xfrm>
            <a:off x="6493933" y="2787768"/>
            <a:ext cx="108000" cy="108000"/>
          </a:xfrm>
          <a:prstGeom prst="ellipse">
            <a:avLst/>
          </a:prstGeom>
          <a:solidFill>
            <a:srgbClr val="BE1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27024" y="2432564"/>
            <a:ext cx="1024884" cy="340519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坐标 </a:t>
            </a:r>
            <a:r>
              <a:rPr kumimoji="1" lang="en-US" altLang="zh-CN" sz="14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(</a:t>
            </a:r>
            <a:r>
              <a:rPr kumimoji="1" lang="en-US" altLang="zh-CN" sz="1400" b="1" dirty="0" err="1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x,y</a:t>
            </a:r>
            <a:r>
              <a:rPr kumimoji="1" lang="en-US" altLang="zh-CN" sz="14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)</a:t>
            </a:r>
            <a:endParaRPr kumimoji="1" lang="zh-CN" altLang="en-US" sz="1400" b="1" dirty="0">
              <a:solidFill>
                <a:prstClr val="white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76248" y="2495030"/>
            <a:ext cx="83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rgbClr val="BE1E2D"/>
                </a:solidFill>
                <a:latin typeface="Hannotate SC" charset="-122"/>
                <a:ea typeface="Hannotate SC" charset="-122"/>
                <a:cs typeface="Hannotate SC" charset="-122"/>
              </a:rPr>
              <a:t>(x:100, </a:t>
            </a:r>
            <a:endParaRPr kumimoji="1" lang="zh-CN" altLang="en-US" sz="1400" b="1" dirty="0">
              <a:solidFill>
                <a:srgbClr val="BE1E2D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31821" y="248736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rgbClr val="BE1E2D"/>
                </a:solidFill>
                <a:latin typeface="Hannotate SC" charset="-122"/>
                <a:ea typeface="Hannotate SC" charset="-122"/>
                <a:cs typeface="Hannotate SC" charset="-122"/>
              </a:rPr>
              <a:t>y:100) </a:t>
            </a:r>
            <a:endParaRPr kumimoji="1" lang="zh-CN" altLang="en-US" sz="1400" b="1" dirty="0">
              <a:solidFill>
                <a:srgbClr val="BE1E2D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793992" y="4049297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038590" y="4040829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502396" y="4040825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755461" y="4040822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53" name="组 52"/>
          <p:cNvGrpSpPr/>
          <p:nvPr/>
        </p:nvGrpSpPr>
        <p:grpSpPr>
          <a:xfrm>
            <a:off x="5533778" y="4077920"/>
            <a:ext cx="806631" cy="276999"/>
            <a:chOff x="5533778" y="4077920"/>
            <a:chExt cx="806631" cy="276999"/>
          </a:xfrm>
        </p:grpSpPr>
        <p:sp>
          <p:nvSpPr>
            <p:cNvPr id="45" name="矩形 44"/>
            <p:cNvSpPr/>
            <p:nvPr/>
          </p:nvSpPr>
          <p:spPr>
            <a:xfrm>
              <a:off x="5533778" y="4077920"/>
              <a:ext cx="8066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0</a:t>
              </a:r>
              <a:r>
                <a:rPr kumimoji="1" lang="zh-CN" altLang="en-US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    </a:t>
              </a:r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100</a:t>
              </a:r>
              <a:endParaRPr kumimoji="1" lang="zh-CN" altLang="en-US" sz="1200" b="1" dirty="0">
                <a:solidFill>
                  <a:srgbClr val="616466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  <p:cxnSp>
          <p:nvCxnSpPr>
            <p:cNvPr id="46" name="直线箭头连接符 45"/>
            <p:cNvCxnSpPr/>
            <p:nvPr/>
          </p:nvCxnSpPr>
          <p:spPr>
            <a:xfrm>
              <a:off x="5748604" y="4196090"/>
              <a:ext cx="155061" cy="0"/>
            </a:xfrm>
            <a:prstGeom prst="straightConnector1">
              <a:avLst/>
            </a:prstGeom>
            <a:ln w="9525">
              <a:solidFill>
                <a:srgbClr val="6164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 54"/>
          <p:cNvGrpSpPr/>
          <p:nvPr/>
        </p:nvGrpSpPr>
        <p:grpSpPr>
          <a:xfrm>
            <a:off x="6596824" y="4081671"/>
            <a:ext cx="1015022" cy="276999"/>
            <a:chOff x="6596824" y="4081671"/>
            <a:chExt cx="1015022" cy="276999"/>
          </a:xfrm>
        </p:grpSpPr>
        <p:sp>
          <p:nvSpPr>
            <p:cNvPr id="47" name="矩形 46"/>
            <p:cNvSpPr/>
            <p:nvPr/>
          </p:nvSpPr>
          <p:spPr>
            <a:xfrm>
              <a:off x="6596824" y="4081671"/>
              <a:ext cx="101502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100</a:t>
              </a:r>
              <a:r>
                <a:rPr kumimoji="1" lang="zh-CN" altLang="en-US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    </a:t>
              </a:r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200</a:t>
              </a:r>
              <a:endParaRPr kumimoji="1" lang="zh-CN" altLang="en-US" sz="1200" b="1" dirty="0">
                <a:solidFill>
                  <a:srgbClr val="616466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  <p:cxnSp>
          <p:nvCxnSpPr>
            <p:cNvPr id="48" name="直线箭头连接符 47"/>
            <p:cNvCxnSpPr/>
            <p:nvPr/>
          </p:nvCxnSpPr>
          <p:spPr>
            <a:xfrm>
              <a:off x="7017444" y="4199841"/>
              <a:ext cx="155061" cy="0"/>
            </a:xfrm>
            <a:prstGeom prst="straightConnector1">
              <a:avLst/>
            </a:prstGeom>
            <a:ln w="9525">
              <a:solidFill>
                <a:srgbClr val="6164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 55"/>
          <p:cNvGrpSpPr/>
          <p:nvPr/>
        </p:nvGrpSpPr>
        <p:grpSpPr>
          <a:xfrm>
            <a:off x="4219578" y="4077920"/>
            <a:ext cx="862737" cy="276999"/>
            <a:chOff x="4219578" y="4077920"/>
            <a:chExt cx="862737" cy="276999"/>
          </a:xfrm>
        </p:grpSpPr>
        <p:sp>
          <p:nvSpPr>
            <p:cNvPr id="49" name="矩形 48"/>
            <p:cNvSpPr/>
            <p:nvPr/>
          </p:nvSpPr>
          <p:spPr>
            <a:xfrm>
              <a:off x="4219578" y="4077920"/>
              <a:ext cx="8627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-100</a:t>
              </a:r>
              <a:r>
                <a:rPr kumimoji="1" lang="zh-CN" altLang="en-US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    </a:t>
              </a:r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0</a:t>
              </a:r>
              <a:endParaRPr kumimoji="1" lang="zh-CN" altLang="en-US" sz="1200" b="1" dirty="0">
                <a:solidFill>
                  <a:srgbClr val="616466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  <p:cxnSp>
          <p:nvCxnSpPr>
            <p:cNvPr id="50" name="直线箭头连接符 49"/>
            <p:cNvCxnSpPr/>
            <p:nvPr/>
          </p:nvCxnSpPr>
          <p:spPr>
            <a:xfrm>
              <a:off x="4699518" y="4200215"/>
              <a:ext cx="155061" cy="0"/>
            </a:xfrm>
            <a:prstGeom prst="straightConnector1">
              <a:avLst/>
            </a:prstGeom>
            <a:ln w="9525">
              <a:solidFill>
                <a:srgbClr val="6164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 56"/>
          <p:cNvGrpSpPr/>
          <p:nvPr/>
        </p:nvGrpSpPr>
        <p:grpSpPr>
          <a:xfrm>
            <a:off x="2798068" y="4077920"/>
            <a:ext cx="1127232" cy="276999"/>
            <a:chOff x="2798068" y="4077920"/>
            <a:chExt cx="1127232" cy="276999"/>
          </a:xfrm>
        </p:grpSpPr>
        <p:sp>
          <p:nvSpPr>
            <p:cNvPr id="51" name="矩形 50"/>
            <p:cNvSpPr/>
            <p:nvPr/>
          </p:nvSpPr>
          <p:spPr>
            <a:xfrm>
              <a:off x="2798068" y="4077920"/>
              <a:ext cx="11272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-200</a:t>
              </a:r>
              <a:r>
                <a:rPr kumimoji="1" lang="zh-CN" altLang="en-US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    </a:t>
              </a:r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-100</a:t>
              </a:r>
              <a:endParaRPr kumimoji="1" lang="zh-CN" altLang="en-US" sz="1200" b="1" dirty="0">
                <a:solidFill>
                  <a:srgbClr val="616466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  <p:cxnSp>
          <p:nvCxnSpPr>
            <p:cNvPr id="52" name="直线箭头连接符 51"/>
            <p:cNvCxnSpPr/>
            <p:nvPr/>
          </p:nvCxnSpPr>
          <p:spPr>
            <a:xfrm>
              <a:off x="3274795" y="4196090"/>
              <a:ext cx="155061" cy="0"/>
            </a:xfrm>
            <a:prstGeom prst="straightConnector1">
              <a:avLst/>
            </a:prstGeom>
            <a:ln w="9525">
              <a:solidFill>
                <a:srgbClr val="6164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椭圆 58"/>
          <p:cNvSpPr/>
          <p:nvPr/>
        </p:nvSpPr>
        <p:spPr>
          <a:xfrm>
            <a:off x="5274724" y="2813155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274727" y="5285441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0" y="2055640"/>
            <a:ext cx="1819113" cy="46972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08" y="2762367"/>
            <a:ext cx="1427236" cy="164826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55625" y="5910649"/>
            <a:ext cx="1446201" cy="442674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操作演示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224095" y="503749"/>
            <a:ext cx="1319167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坐标</a:t>
            </a:r>
            <a:endParaRPr kumimoji="1" lang="zh-CN" altLang="en-US" sz="2800" b="1" dirty="0">
              <a:solidFill>
                <a:prstClr val="white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39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" grpId="0" animBg="1"/>
      <p:bldP spid="22" grpId="0" animBg="1"/>
      <p:bldP spid="29" grpId="0" animBg="1"/>
      <p:bldP spid="4" grpId="0" animBg="1"/>
      <p:bldP spid="33" grpId="0" animBg="1"/>
      <p:bldP spid="33" grpId="1" animBg="1"/>
      <p:bldP spid="10" grpId="0"/>
      <p:bldP spid="12" grpId="0"/>
      <p:bldP spid="39" grpId="0" animBg="1"/>
      <p:bldP spid="40" grpId="0" animBg="1"/>
      <p:bldP spid="42" grpId="0" animBg="1"/>
      <p:bldP spid="44" grpId="0" animBg="1"/>
      <p:bldP spid="59" grpId="0" animBg="1"/>
      <p:bldP spid="6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32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647765" y="3747434"/>
            <a:ext cx="788894" cy="331507"/>
          </a:xfrm>
          <a:prstGeom prst="roundRect">
            <a:avLst/>
          </a:prstGeom>
          <a:noFill/>
          <a:ln w="28575">
            <a:solidFill>
              <a:srgbClr val="F0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62" y="3610973"/>
            <a:ext cx="692427" cy="79966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53" y="1849024"/>
            <a:ext cx="5976856" cy="468724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319620" y="3892766"/>
            <a:ext cx="683268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dirty="0">
                <a:solidFill>
                  <a:prstClr val="white"/>
                </a:solidFill>
              </a:rPr>
              <a:t>x</a:t>
            </a:r>
            <a:r>
              <a:rPr lang="zh-CN" altLang="en-US" sz="1800" dirty="0">
                <a:solidFill>
                  <a:prstClr val="white"/>
                </a:solidFill>
              </a:rPr>
              <a:t>轴</a:t>
            </a:r>
          </a:p>
        </p:txBody>
      </p:sp>
      <p:cxnSp>
        <p:nvCxnSpPr>
          <p:cNvPr id="30" name="直线连接符 29"/>
          <p:cNvCxnSpPr/>
          <p:nvPr/>
        </p:nvCxnSpPr>
        <p:spPr>
          <a:xfrm flipH="1">
            <a:off x="5317066" y="2833301"/>
            <a:ext cx="1224000" cy="0"/>
          </a:xfrm>
          <a:prstGeom prst="line">
            <a:avLst/>
          </a:prstGeom>
          <a:ln w="25400">
            <a:solidFill>
              <a:srgbClr val="BE1E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014654" y="6359151"/>
            <a:ext cx="652261" cy="36933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dirty="0">
                <a:solidFill>
                  <a:prstClr val="white"/>
                </a:solidFill>
              </a:rPr>
              <a:t>Y</a:t>
            </a:r>
            <a:r>
              <a:rPr lang="zh-CN" altLang="en-US" sz="1800" dirty="0">
                <a:solidFill>
                  <a:prstClr val="white"/>
                </a:solidFill>
              </a:rPr>
              <a:t>轴</a:t>
            </a:r>
          </a:p>
        </p:txBody>
      </p:sp>
      <p:cxnSp>
        <p:nvCxnSpPr>
          <p:cNvPr id="7" name="直线连接符 6"/>
          <p:cNvCxnSpPr/>
          <p:nvPr/>
        </p:nvCxnSpPr>
        <p:spPr>
          <a:xfrm>
            <a:off x="6539466" y="2853432"/>
            <a:ext cx="5267" cy="1224000"/>
          </a:xfrm>
          <a:prstGeom prst="line">
            <a:avLst/>
          </a:prstGeom>
          <a:ln w="25400">
            <a:solidFill>
              <a:srgbClr val="BE1E2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54230" y="3270672"/>
            <a:ext cx="1287490" cy="46166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 b="1">
                <a:solidFill>
                  <a:schemeClr val="lt1"/>
                </a:solidFill>
                <a:latin typeface="Hannotate SC" charset="-122"/>
                <a:ea typeface="Hannotate SC" charset="-122"/>
                <a:cs typeface="Hannotate SC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dirty="0">
                <a:solidFill>
                  <a:prstClr val="white"/>
                </a:solidFill>
              </a:rPr>
              <a:t>坐标系</a:t>
            </a:r>
          </a:p>
        </p:txBody>
      </p:sp>
      <p:sp>
        <p:nvSpPr>
          <p:cNvPr id="4" name="椭圆 3"/>
          <p:cNvSpPr/>
          <p:nvPr/>
        </p:nvSpPr>
        <p:spPr>
          <a:xfrm>
            <a:off x="6493933" y="2787768"/>
            <a:ext cx="108000" cy="108000"/>
          </a:xfrm>
          <a:prstGeom prst="ellipse">
            <a:avLst/>
          </a:prstGeom>
          <a:solidFill>
            <a:srgbClr val="BE1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76248" y="2495030"/>
            <a:ext cx="83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rgbClr val="BE1E2D"/>
                </a:solidFill>
                <a:latin typeface="Hannotate SC" charset="-122"/>
                <a:ea typeface="Hannotate SC" charset="-122"/>
                <a:cs typeface="Hannotate SC" charset="-122"/>
              </a:rPr>
              <a:t>(x:100, </a:t>
            </a:r>
            <a:endParaRPr kumimoji="1" lang="zh-CN" altLang="en-US" sz="1400" b="1" dirty="0">
              <a:solidFill>
                <a:srgbClr val="BE1E2D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31821" y="248736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rgbClr val="BE1E2D"/>
                </a:solidFill>
                <a:latin typeface="Hannotate SC" charset="-122"/>
                <a:ea typeface="Hannotate SC" charset="-122"/>
                <a:cs typeface="Hannotate SC" charset="-122"/>
              </a:rPr>
              <a:t>y:100) </a:t>
            </a:r>
            <a:endParaRPr kumimoji="1" lang="zh-CN" altLang="en-US" sz="1400" b="1" dirty="0">
              <a:solidFill>
                <a:srgbClr val="BE1E2D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793992" y="4049297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038590" y="4040829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502396" y="4040825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755461" y="4040822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grpSp>
        <p:nvGrpSpPr>
          <p:cNvPr id="53" name="组 52"/>
          <p:cNvGrpSpPr/>
          <p:nvPr/>
        </p:nvGrpSpPr>
        <p:grpSpPr>
          <a:xfrm>
            <a:off x="5559426" y="4077920"/>
            <a:ext cx="755335" cy="276999"/>
            <a:chOff x="5559426" y="4077920"/>
            <a:chExt cx="755335" cy="276999"/>
          </a:xfrm>
        </p:grpSpPr>
        <p:sp>
          <p:nvSpPr>
            <p:cNvPr id="45" name="矩形 44"/>
            <p:cNvSpPr/>
            <p:nvPr/>
          </p:nvSpPr>
          <p:spPr>
            <a:xfrm>
              <a:off x="5559426" y="4077920"/>
              <a:ext cx="7553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0</a:t>
              </a:r>
              <a:r>
                <a:rPr kumimoji="1" lang="zh-CN" altLang="en-US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   </a:t>
              </a:r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100</a:t>
              </a:r>
              <a:endParaRPr kumimoji="1" lang="zh-CN" altLang="en-US" sz="1200" b="1" dirty="0">
                <a:solidFill>
                  <a:srgbClr val="616466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  <p:cxnSp>
          <p:nvCxnSpPr>
            <p:cNvPr id="46" name="直线箭头连接符 45"/>
            <p:cNvCxnSpPr/>
            <p:nvPr/>
          </p:nvCxnSpPr>
          <p:spPr>
            <a:xfrm>
              <a:off x="5748604" y="4196090"/>
              <a:ext cx="155061" cy="0"/>
            </a:xfrm>
            <a:prstGeom prst="straightConnector1">
              <a:avLst/>
            </a:prstGeom>
            <a:ln w="9525">
              <a:solidFill>
                <a:srgbClr val="6164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 54"/>
          <p:cNvGrpSpPr/>
          <p:nvPr/>
        </p:nvGrpSpPr>
        <p:grpSpPr>
          <a:xfrm>
            <a:off x="6622472" y="4081671"/>
            <a:ext cx="963725" cy="276999"/>
            <a:chOff x="6622472" y="4081671"/>
            <a:chExt cx="963725" cy="276999"/>
          </a:xfrm>
        </p:grpSpPr>
        <p:sp>
          <p:nvSpPr>
            <p:cNvPr id="47" name="矩形 46"/>
            <p:cNvSpPr/>
            <p:nvPr/>
          </p:nvSpPr>
          <p:spPr>
            <a:xfrm>
              <a:off x="6622472" y="4081671"/>
              <a:ext cx="96372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100</a:t>
              </a:r>
              <a:r>
                <a:rPr kumimoji="1" lang="zh-CN" altLang="en-US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   </a:t>
              </a:r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200</a:t>
              </a:r>
              <a:endParaRPr kumimoji="1" lang="zh-CN" altLang="en-US" sz="1200" b="1" dirty="0">
                <a:solidFill>
                  <a:srgbClr val="616466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  <p:cxnSp>
          <p:nvCxnSpPr>
            <p:cNvPr id="48" name="直线箭头连接符 47"/>
            <p:cNvCxnSpPr/>
            <p:nvPr/>
          </p:nvCxnSpPr>
          <p:spPr>
            <a:xfrm>
              <a:off x="7017444" y="4199841"/>
              <a:ext cx="155061" cy="0"/>
            </a:xfrm>
            <a:prstGeom prst="straightConnector1">
              <a:avLst/>
            </a:prstGeom>
            <a:ln w="9525">
              <a:solidFill>
                <a:srgbClr val="6164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 55"/>
          <p:cNvGrpSpPr/>
          <p:nvPr/>
        </p:nvGrpSpPr>
        <p:grpSpPr>
          <a:xfrm>
            <a:off x="4219578" y="4077920"/>
            <a:ext cx="862737" cy="276999"/>
            <a:chOff x="4219578" y="4077920"/>
            <a:chExt cx="862737" cy="276999"/>
          </a:xfrm>
        </p:grpSpPr>
        <p:sp>
          <p:nvSpPr>
            <p:cNvPr id="49" name="矩形 48"/>
            <p:cNvSpPr/>
            <p:nvPr/>
          </p:nvSpPr>
          <p:spPr>
            <a:xfrm>
              <a:off x="4219578" y="4077920"/>
              <a:ext cx="8627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-100</a:t>
              </a:r>
              <a:r>
                <a:rPr kumimoji="1" lang="zh-CN" altLang="en-US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    </a:t>
              </a:r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0</a:t>
              </a:r>
              <a:endParaRPr kumimoji="1" lang="zh-CN" altLang="en-US" sz="1200" b="1" dirty="0">
                <a:solidFill>
                  <a:srgbClr val="616466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  <p:cxnSp>
          <p:nvCxnSpPr>
            <p:cNvPr id="50" name="直线箭头连接符 49"/>
            <p:cNvCxnSpPr/>
            <p:nvPr/>
          </p:nvCxnSpPr>
          <p:spPr>
            <a:xfrm>
              <a:off x="4699518" y="4200215"/>
              <a:ext cx="155061" cy="0"/>
            </a:xfrm>
            <a:prstGeom prst="straightConnector1">
              <a:avLst/>
            </a:prstGeom>
            <a:ln w="9525">
              <a:solidFill>
                <a:srgbClr val="6164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 56"/>
          <p:cNvGrpSpPr/>
          <p:nvPr/>
        </p:nvGrpSpPr>
        <p:grpSpPr>
          <a:xfrm>
            <a:off x="2798068" y="4077920"/>
            <a:ext cx="1127232" cy="276999"/>
            <a:chOff x="2798068" y="4077920"/>
            <a:chExt cx="1127232" cy="276999"/>
          </a:xfrm>
        </p:grpSpPr>
        <p:sp>
          <p:nvSpPr>
            <p:cNvPr id="51" name="矩形 50"/>
            <p:cNvSpPr/>
            <p:nvPr/>
          </p:nvSpPr>
          <p:spPr>
            <a:xfrm>
              <a:off x="2798068" y="4077920"/>
              <a:ext cx="11272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-200</a:t>
              </a:r>
              <a:r>
                <a:rPr kumimoji="1" lang="zh-CN" altLang="en-US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    </a:t>
              </a:r>
              <a:r>
                <a:rPr kumimoji="1" lang="en-US" altLang="zh-CN" sz="1200" b="1" dirty="0">
                  <a:solidFill>
                    <a:srgbClr val="616466"/>
                  </a:solidFill>
                  <a:latin typeface="Hannotate SC" charset="-122"/>
                  <a:ea typeface="Hannotate SC" charset="-122"/>
                  <a:cs typeface="Hannotate SC" charset="-122"/>
                </a:rPr>
                <a:t>-100</a:t>
              </a:r>
              <a:endParaRPr kumimoji="1" lang="zh-CN" altLang="en-US" sz="1200" b="1" dirty="0">
                <a:solidFill>
                  <a:srgbClr val="616466"/>
                </a:solidFill>
                <a:latin typeface="Hannotate SC" charset="-122"/>
                <a:ea typeface="Hannotate SC" charset="-122"/>
                <a:cs typeface="Hannotate SC" charset="-122"/>
              </a:endParaRPr>
            </a:p>
          </p:txBody>
        </p:sp>
        <p:cxnSp>
          <p:nvCxnSpPr>
            <p:cNvPr id="52" name="直线箭头连接符 51"/>
            <p:cNvCxnSpPr/>
            <p:nvPr/>
          </p:nvCxnSpPr>
          <p:spPr>
            <a:xfrm>
              <a:off x="3274795" y="4196090"/>
              <a:ext cx="155061" cy="0"/>
            </a:xfrm>
            <a:prstGeom prst="straightConnector1">
              <a:avLst/>
            </a:prstGeom>
            <a:ln w="9525">
              <a:solidFill>
                <a:srgbClr val="6164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椭圆 58"/>
          <p:cNvSpPr/>
          <p:nvPr/>
        </p:nvSpPr>
        <p:spPr>
          <a:xfrm>
            <a:off x="5274724" y="2813155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274727" y="5285441"/>
            <a:ext cx="90000" cy="90000"/>
          </a:xfrm>
          <a:prstGeom prst="ellipse">
            <a:avLst/>
          </a:prstGeom>
          <a:solidFill>
            <a:srgbClr val="61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0" y="2055640"/>
            <a:ext cx="1819113" cy="46972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08" y="2762367"/>
            <a:ext cx="1427236" cy="1648268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708212" y="2015782"/>
            <a:ext cx="1280071" cy="482687"/>
          </a:xfrm>
          <a:prstGeom prst="roundRect">
            <a:avLst/>
          </a:prstGeom>
          <a:noFill/>
          <a:ln w="28575">
            <a:solidFill>
              <a:srgbClr val="F0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224095" y="503749"/>
            <a:ext cx="1319167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坐标</a:t>
            </a:r>
            <a:endParaRPr kumimoji="1" lang="zh-CN" altLang="en-US" sz="2800" b="1" dirty="0">
              <a:solidFill>
                <a:prstClr val="white"/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5314288" y="3838702"/>
            <a:ext cx="770160" cy="226735"/>
          </a:xfrm>
          <a:prstGeom prst="roundRect">
            <a:avLst/>
          </a:prstGeom>
          <a:noFill/>
          <a:ln w="28575">
            <a:solidFill>
              <a:srgbClr val="F0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84" y="3646343"/>
            <a:ext cx="652472" cy="7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 20"/>
          <p:cNvGrpSpPr/>
          <p:nvPr/>
        </p:nvGrpSpPr>
        <p:grpSpPr>
          <a:xfrm>
            <a:off x="2173678" y="1310626"/>
            <a:ext cx="5123593" cy="1569660"/>
            <a:chOff x="1505881" y="2203111"/>
            <a:chExt cx="5123593" cy="1569660"/>
          </a:xfrm>
        </p:grpSpPr>
        <p:sp>
          <p:nvSpPr>
            <p:cNvPr id="3" name="矩形 2"/>
            <p:cNvSpPr/>
            <p:nvPr/>
          </p:nvSpPr>
          <p:spPr>
            <a:xfrm rot="1145590">
              <a:off x="3116023" y="2203111"/>
              <a:ext cx="900757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9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S</a:t>
              </a:r>
              <a:endParaRPr lang="zh-CN" altLang="en-US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881" y="2486852"/>
              <a:ext cx="1566717" cy="1124141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 rot="21073114">
              <a:off x="3570402" y="2556340"/>
              <a:ext cx="1356648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6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04B3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</a:t>
              </a:r>
              <a:r>
                <a:rPr lang="en-US" altLang="zh-CN" sz="2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04B3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 </a:t>
              </a:r>
              <a:r>
                <a:rPr lang="en-US" altLang="zh-CN" sz="6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r</a:t>
              </a:r>
              <a:endParaRPr lang="zh-CN" alt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437366">
              <a:off x="4503759" y="2538871"/>
              <a:ext cx="822607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109289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a</a:t>
              </a:r>
              <a:endParaRPr lang="zh-CN" alt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21073114">
              <a:off x="4913638" y="2555057"/>
              <a:ext cx="762575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t</a:t>
              </a:r>
              <a:r>
                <a:rPr lang="en-US" altLang="zh-CN" sz="2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 </a:t>
              </a:r>
              <a:endParaRPr lang="zh-CN" alt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225083">
              <a:off x="5272826" y="2606827"/>
              <a:ext cx="1356648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6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40F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</a:t>
              </a:r>
              <a:r>
                <a:rPr lang="zh-CN" altLang="en-US" sz="2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40F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 </a:t>
              </a:r>
              <a:r>
                <a:rPr lang="en-US" altLang="zh-CN" sz="6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76D6FF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h</a:t>
              </a:r>
              <a:endParaRPr lang="zh-CN" alt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948">
            <a:off x="7546238" y="5252763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7" y="176393"/>
            <a:ext cx="1113696" cy="152980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086223" y="2773298"/>
            <a:ext cx="6588595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Scratch</a:t>
            </a:r>
            <a:r>
              <a:rPr kumimoji="1" lang="zh-CN" altLang="en-US" sz="2400" b="1" dirty="0">
                <a:solidFill>
                  <a:srgbClr val="C0000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是一个计算机编程工具，通过它我们可以和计算机沟通，让计算机实现我们的想法。</a:t>
            </a:r>
            <a:endParaRPr kumimoji="1" lang="en-US" altLang="zh-CN" sz="2400" b="1" dirty="0">
              <a:solidFill>
                <a:srgbClr val="C00000"/>
              </a:solidFill>
              <a:latin typeface="Wawati SC" pitchFamily="82" charset="-122"/>
              <a:ea typeface="Wawati SC" pitchFamily="82" charset="-122"/>
              <a:cs typeface="Yuppy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000" b="1" dirty="0">
              <a:solidFill>
                <a:srgbClr val="7030A0"/>
              </a:solidFill>
              <a:latin typeface="Wawati SC" pitchFamily="82" charset="-122"/>
              <a:ea typeface="Wawati SC" pitchFamily="82" charset="-122"/>
              <a:cs typeface="Yuppy SC" charset="-122"/>
            </a:endParaRPr>
          </a:p>
          <a:p>
            <a:r>
              <a:rPr kumimoji="1" lang="zh-CN" altLang="en-US" sz="2400" b="1" dirty="0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在这节课里我们会使用</a:t>
            </a:r>
            <a:r>
              <a:rPr kumimoji="1" lang="en-US" altLang="zh-CN" sz="2400" b="1" dirty="0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Scratch</a:t>
            </a:r>
            <a:r>
              <a:rPr kumimoji="1" lang="ja-JP" altLang="en-US" sz="2400" b="1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编写程序</a:t>
            </a:r>
            <a:r>
              <a:rPr kumimoji="1" lang="zh-CN" altLang="en-US" sz="2400" b="1" dirty="0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，指挥</a:t>
            </a:r>
            <a:r>
              <a:rPr kumimoji="1" lang="ja-JP" altLang="en-US" sz="2400" b="1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小红星执行编写好的程序去</a:t>
            </a:r>
            <a:r>
              <a:rPr kumimoji="1" lang="zh-CN" altLang="en-US" sz="2400" b="1" dirty="0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完成一个个任务，成功拯救自己的家园。</a:t>
            </a:r>
            <a:endParaRPr kumimoji="1" lang="en-US" altLang="zh-CN" sz="2400" b="1" dirty="0">
              <a:solidFill>
                <a:srgbClr val="7030A0"/>
              </a:solidFill>
              <a:latin typeface="Wawati SC" pitchFamily="82" charset="-122"/>
              <a:ea typeface="Wawati SC" pitchFamily="82" charset="-122"/>
              <a:cs typeface="Yuppy SC" charset="-122"/>
            </a:endParaRPr>
          </a:p>
          <a:p>
            <a:endParaRPr kumimoji="1" lang="en-US" altLang="zh-CN" sz="1000" b="1" dirty="0">
              <a:solidFill>
                <a:srgbClr val="7030A0"/>
              </a:solidFill>
              <a:latin typeface="Wawati SC" pitchFamily="82" charset="-122"/>
              <a:ea typeface="Wawati SC" pitchFamily="82" charset="-122"/>
              <a:cs typeface="Yuppy SC" charset="-122"/>
            </a:endParaRPr>
          </a:p>
          <a:p>
            <a:r>
              <a:rPr kumimoji="1" lang="zh-CN" altLang="en-US" sz="2400" b="1" dirty="0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学完整个课程后，大家就可以使用</a:t>
            </a:r>
            <a:r>
              <a:rPr kumimoji="1" lang="en-US" altLang="zh-CN" sz="2400" b="1" dirty="0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Scratch</a:t>
            </a:r>
            <a:r>
              <a:rPr kumimoji="1" lang="zh-CN" altLang="zh-CN" sz="2400" b="1" dirty="0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建造自己的计算机世界，创作自己的</a:t>
            </a:r>
            <a:r>
              <a:rPr kumimoji="1" lang="zh-CN" altLang="en-US" sz="2400" b="1" dirty="0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角色和</a:t>
            </a:r>
            <a:r>
              <a:rPr kumimoji="1" lang="zh-CN" altLang="zh-CN" sz="2400" b="1" dirty="0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故事</a:t>
            </a:r>
            <a:r>
              <a:rPr kumimoji="1" lang="zh-CN" altLang="en-US" sz="2400" b="1" dirty="0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，设计自己的游戏和挑战。</a:t>
            </a:r>
            <a:r>
              <a:rPr kumimoji="1" lang="zh-CN" altLang="zh-CN" sz="2400" b="1" dirty="0">
                <a:solidFill>
                  <a:srgbClr val="7030A0"/>
                </a:solidFill>
                <a:latin typeface="Wawati SC" pitchFamily="82" charset="-122"/>
                <a:ea typeface="Wawati SC" pitchFamily="82" charset="-122"/>
                <a:cs typeface="Yuppy SC" charset="-122"/>
              </a:rPr>
              <a:t> </a:t>
            </a:r>
            <a:endParaRPr kumimoji="1" lang="en-US" altLang="zh-CN" sz="2400" b="1" dirty="0">
              <a:solidFill>
                <a:srgbClr val="7030A0"/>
              </a:solidFill>
              <a:latin typeface="Wawati SC" pitchFamily="82" charset="-122"/>
              <a:ea typeface="Wawati SC" pitchFamily="82" charset="-122"/>
              <a:cs typeface="Yuppy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35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6" y="1245535"/>
            <a:ext cx="8848164" cy="612984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597191" y="2030797"/>
            <a:ext cx="1992882" cy="357766"/>
            <a:chOff x="1404523" y="1419760"/>
            <a:chExt cx="1992882" cy="357766"/>
          </a:xfrm>
        </p:grpSpPr>
        <p:grpSp>
          <p:nvGrpSpPr>
            <p:cNvPr id="7" name="组合 181"/>
            <p:cNvGrpSpPr>
              <a:grpSpLocks/>
            </p:cNvGrpSpPr>
            <p:nvPr/>
          </p:nvGrpSpPr>
          <p:grpSpPr bwMode="auto">
            <a:xfrm>
              <a:off x="1404523" y="1419760"/>
              <a:ext cx="1791604" cy="357766"/>
              <a:chOff x="0" y="0"/>
              <a:chExt cx="3960812" cy="1081087"/>
            </a:xfrm>
          </p:grpSpPr>
          <p:sp>
            <p:nvSpPr>
              <p:cNvPr id="8" name="矩形 1"/>
              <p:cNvSpPr>
                <a:spLocks/>
              </p:cNvSpPr>
              <p:nvPr/>
            </p:nvSpPr>
            <p:spPr bwMode="auto">
              <a:xfrm>
                <a:off x="0" y="0"/>
                <a:ext cx="3960812" cy="1081087"/>
              </a:xfrm>
              <a:custGeom>
                <a:avLst/>
                <a:gdLst>
                  <a:gd name="T0" fmla="*/ 0 w 3960440"/>
                  <a:gd name="T1" fmla="*/ 0 h 1080120"/>
                  <a:gd name="T2" fmla="*/ 3960812 w 3960440"/>
                  <a:gd name="T3" fmla="*/ 209508 h 1080120"/>
                  <a:gd name="T4" fmla="*/ 3960812 w 3960440"/>
                  <a:gd name="T5" fmla="*/ 860552 h 1080120"/>
                  <a:gd name="T6" fmla="*/ 0 w 3960440"/>
                  <a:gd name="T7" fmla="*/ 1081087 h 1080120"/>
                  <a:gd name="T8" fmla="*/ 0 w 3960440"/>
                  <a:gd name="T9" fmla="*/ 0 h 1080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60440" h="1080120">
                    <a:moveTo>
                      <a:pt x="0" y="0"/>
                    </a:moveTo>
                    <a:lnTo>
                      <a:pt x="3960440" y="209321"/>
                    </a:lnTo>
                    <a:lnTo>
                      <a:pt x="3960440" y="859782"/>
                    </a:lnTo>
                    <a:lnTo>
                      <a:pt x="0" y="1080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5151"/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7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Freeform 47"/>
              <p:cNvSpPr>
                <a:spLocks noEditPoints="1"/>
              </p:cNvSpPr>
              <p:nvPr/>
            </p:nvSpPr>
            <p:spPr bwMode="auto">
              <a:xfrm>
                <a:off x="338137" y="288925"/>
                <a:ext cx="382588" cy="449262"/>
              </a:xfrm>
              <a:custGeom>
                <a:avLst/>
                <a:gdLst>
                  <a:gd name="T0" fmla="*/ 195045 w 102"/>
                  <a:gd name="T1" fmla="*/ 0 h 111"/>
                  <a:gd name="T2" fmla="*/ 153785 w 102"/>
                  <a:gd name="T3" fmla="*/ 44521 h 111"/>
                  <a:gd name="T4" fmla="*/ 195045 w 102"/>
                  <a:gd name="T5" fmla="*/ 89043 h 111"/>
                  <a:gd name="T6" fmla="*/ 236304 w 102"/>
                  <a:gd name="T7" fmla="*/ 44521 h 111"/>
                  <a:gd name="T8" fmla="*/ 195045 w 102"/>
                  <a:gd name="T9" fmla="*/ 0 h 111"/>
                  <a:gd name="T10" fmla="*/ 22505 w 102"/>
                  <a:gd name="T11" fmla="*/ 327840 h 111"/>
                  <a:gd name="T12" fmla="*/ 52512 w 102"/>
                  <a:gd name="T13" fmla="*/ 311650 h 111"/>
                  <a:gd name="T14" fmla="*/ 135031 w 102"/>
                  <a:gd name="T15" fmla="*/ 356172 h 111"/>
                  <a:gd name="T16" fmla="*/ 116277 w 102"/>
                  <a:gd name="T17" fmla="*/ 372361 h 111"/>
                  <a:gd name="T18" fmla="*/ 116277 w 102"/>
                  <a:gd name="T19" fmla="*/ 376409 h 111"/>
                  <a:gd name="T20" fmla="*/ 48761 w 102"/>
                  <a:gd name="T21" fmla="*/ 408788 h 111"/>
                  <a:gd name="T22" fmla="*/ 22505 w 102"/>
                  <a:gd name="T23" fmla="*/ 396646 h 111"/>
                  <a:gd name="T24" fmla="*/ 0 w 102"/>
                  <a:gd name="T25" fmla="*/ 449262 h 111"/>
                  <a:gd name="T26" fmla="*/ 123778 w 102"/>
                  <a:gd name="T27" fmla="*/ 449262 h 111"/>
                  <a:gd name="T28" fmla="*/ 90021 w 102"/>
                  <a:gd name="T29" fmla="*/ 429025 h 111"/>
                  <a:gd name="T30" fmla="*/ 153785 w 102"/>
                  <a:gd name="T31" fmla="*/ 396646 h 111"/>
                  <a:gd name="T32" fmla="*/ 195045 w 102"/>
                  <a:gd name="T33" fmla="*/ 400693 h 111"/>
                  <a:gd name="T34" fmla="*/ 225052 w 102"/>
                  <a:gd name="T35" fmla="*/ 396646 h 111"/>
                  <a:gd name="T36" fmla="*/ 288816 w 102"/>
                  <a:gd name="T37" fmla="*/ 429025 h 111"/>
                  <a:gd name="T38" fmla="*/ 251308 w 102"/>
                  <a:gd name="T39" fmla="*/ 449262 h 111"/>
                  <a:gd name="T40" fmla="*/ 378837 w 102"/>
                  <a:gd name="T41" fmla="*/ 449262 h 111"/>
                  <a:gd name="T42" fmla="*/ 352581 w 102"/>
                  <a:gd name="T43" fmla="*/ 396646 h 111"/>
                  <a:gd name="T44" fmla="*/ 326325 w 102"/>
                  <a:gd name="T45" fmla="*/ 408788 h 111"/>
                  <a:gd name="T46" fmla="*/ 266311 w 102"/>
                  <a:gd name="T47" fmla="*/ 380456 h 111"/>
                  <a:gd name="T48" fmla="*/ 270062 w 102"/>
                  <a:gd name="T49" fmla="*/ 372361 h 111"/>
                  <a:gd name="T50" fmla="*/ 247557 w 102"/>
                  <a:gd name="T51" fmla="*/ 352124 h 111"/>
                  <a:gd name="T52" fmla="*/ 330076 w 102"/>
                  <a:gd name="T53" fmla="*/ 311650 h 111"/>
                  <a:gd name="T54" fmla="*/ 360083 w 102"/>
                  <a:gd name="T55" fmla="*/ 327840 h 111"/>
                  <a:gd name="T56" fmla="*/ 382588 w 102"/>
                  <a:gd name="T57" fmla="*/ 271176 h 111"/>
                  <a:gd name="T58" fmla="*/ 255059 w 102"/>
                  <a:gd name="T59" fmla="*/ 271176 h 111"/>
                  <a:gd name="T60" fmla="*/ 292567 w 102"/>
                  <a:gd name="T61" fmla="*/ 291413 h 111"/>
                  <a:gd name="T62" fmla="*/ 243806 w 102"/>
                  <a:gd name="T63" fmla="*/ 319745 h 111"/>
                  <a:gd name="T64" fmla="*/ 240055 w 102"/>
                  <a:gd name="T65" fmla="*/ 234750 h 111"/>
                  <a:gd name="T66" fmla="*/ 266311 w 102"/>
                  <a:gd name="T67" fmla="*/ 214512 h 111"/>
                  <a:gd name="T68" fmla="*/ 243806 w 102"/>
                  <a:gd name="T69" fmla="*/ 97138 h 111"/>
                  <a:gd name="T70" fmla="*/ 198796 w 102"/>
                  <a:gd name="T71" fmla="*/ 97138 h 111"/>
                  <a:gd name="T72" fmla="*/ 202547 w 102"/>
                  <a:gd name="T73" fmla="*/ 105233 h 111"/>
                  <a:gd name="T74" fmla="*/ 198796 w 102"/>
                  <a:gd name="T75" fmla="*/ 113327 h 111"/>
                  <a:gd name="T76" fmla="*/ 210048 w 102"/>
                  <a:gd name="T77" fmla="*/ 186181 h 111"/>
                  <a:gd name="T78" fmla="*/ 195045 w 102"/>
                  <a:gd name="T79" fmla="*/ 202370 h 111"/>
                  <a:gd name="T80" fmla="*/ 195045 w 102"/>
                  <a:gd name="T81" fmla="*/ 202370 h 111"/>
                  <a:gd name="T82" fmla="*/ 195045 w 102"/>
                  <a:gd name="T83" fmla="*/ 202370 h 111"/>
                  <a:gd name="T84" fmla="*/ 195045 w 102"/>
                  <a:gd name="T85" fmla="*/ 202370 h 111"/>
                  <a:gd name="T86" fmla="*/ 195045 w 102"/>
                  <a:gd name="T87" fmla="*/ 202370 h 111"/>
                  <a:gd name="T88" fmla="*/ 180041 w 102"/>
                  <a:gd name="T89" fmla="*/ 186181 h 111"/>
                  <a:gd name="T90" fmla="*/ 187543 w 102"/>
                  <a:gd name="T91" fmla="*/ 113327 h 111"/>
                  <a:gd name="T92" fmla="*/ 183792 w 102"/>
                  <a:gd name="T93" fmla="*/ 105233 h 111"/>
                  <a:gd name="T94" fmla="*/ 187543 w 102"/>
                  <a:gd name="T95" fmla="*/ 97138 h 111"/>
                  <a:gd name="T96" fmla="*/ 142533 w 102"/>
                  <a:gd name="T97" fmla="*/ 97138 h 111"/>
                  <a:gd name="T98" fmla="*/ 123778 w 102"/>
                  <a:gd name="T99" fmla="*/ 214512 h 111"/>
                  <a:gd name="T100" fmla="*/ 150035 w 102"/>
                  <a:gd name="T101" fmla="*/ 234750 h 111"/>
                  <a:gd name="T102" fmla="*/ 146284 w 102"/>
                  <a:gd name="T103" fmla="*/ 319745 h 111"/>
                  <a:gd name="T104" fmla="*/ 90021 w 102"/>
                  <a:gd name="T105" fmla="*/ 291413 h 111"/>
                  <a:gd name="T106" fmla="*/ 127529 w 102"/>
                  <a:gd name="T107" fmla="*/ 271176 h 111"/>
                  <a:gd name="T108" fmla="*/ 0 w 102"/>
                  <a:gd name="T109" fmla="*/ 271176 h 111"/>
                  <a:gd name="T110" fmla="*/ 22505 w 102"/>
                  <a:gd name="T111" fmla="*/ 327840 h 111"/>
                  <a:gd name="T112" fmla="*/ 195045 w 102"/>
                  <a:gd name="T113" fmla="*/ 344029 h 111"/>
                  <a:gd name="T114" fmla="*/ 180041 w 102"/>
                  <a:gd name="T115" fmla="*/ 344029 h 111"/>
                  <a:gd name="T116" fmla="*/ 187543 w 102"/>
                  <a:gd name="T117" fmla="*/ 259034 h 111"/>
                  <a:gd name="T118" fmla="*/ 202547 w 102"/>
                  <a:gd name="T119" fmla="*/ 259034 h 111"/>
                  <a:gd name="T120" fmla="*/ 206297 w 102"/>
                  <a:gd name="T121" fmla="*/ 344029 h 111"/>
                  <a:gd name="T122" fmla="*/ 195045 w 102"/>
                  <a:gd name="T123" fmla="*/ 344029 h 11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02" h="111">
                    <a:moveTo>
                      <a:pt x="52" y="0"/>
                    </a:moveTo>
                    <a:cubicBezTo>
                      <a:pt x="46" y="0"/>
                      <a:pt x="41" y="5"/>
                      <a:pt x="41" y="11"/>
                    </a:cubicBezTo>
                    <a:cubicBezTo>
                      <a:pt x="41" y="17"/>
                      <a:pt x="46" y="22"/>
                      <a:pt x="52" y="22"/>
                    </a:cubicBezTo>
                    <a:cubicBezTo>
                      <a:pt x="58" y="22"/>
                      <a:pt x="63" y="17"/>
                      <a:pt x="63" y="11"/>
                    </a:cubicBezTo>
                    <a:cubicBezTo>
                      <a:pt x="63" y="5"/>
                      <a:pt x="58" y="0"/>
                      <a:pt x="52" y="0"/>
                    </a:cubicBezTo>
                    <a:close/>
                    <a:moveTo>
                      <a:pt x="6" y="81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3" y="89"/>
                      <a:pt x="31" y="90"/>
                      <a:pt x="31" y="92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13" y="101"/>
                      <a:pt x="13" y="101"/>
                      <a:pt x="13" y="101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4" y="99"/>
                      <a:pt x="48" y="99"/>
                      <a:pt x="52" y="99"/>
                    </a:cubicBezTo>
                    <a:cubicBezTo>
                      <a:pt x="55" y="99"/>
                      <a:pt x="58" y="99"/>
                      <a:pt x="60" y="98"/>
                    </a:cubicBezTo>
                    <a:cubicBezTo>
                      <a:pt x="77" y="106"/>
                      <a:pt x="77" y="106"/>
                      <a:pt x="77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101" y="111"/>
                      <a:pt x="101" y="111"/>
                      <a:pt x="101" y="111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87" y="101"/>
                      <a:pt x="87" y="101"/>
                      <a:pt x="87" y="101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2" y="94"/>
                      <a:pt x="72" y="93"/>
                      <a:pt x="72" y="92"/>
                    </a:cubicBezTo>
                    <a:cubicBezTo>
                      <a:pt x="72" y="90"/>
                      <a:pt x="70" y="89"/>
                      <a:pt x="66" y="87"/>
                    </a:cubicBezTo>
                    <a:cubicBezTo>
                      <a:pt x="88" y="77"/>
                      <a:pt x="88" y="77"/>
                      <a:pt x="88" y="7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102" y="67"/>
                      <a:pt x="102" y="67"/>
                      <a:pt x="102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65" y="79"/>
                      <a:pt x="65" y="79"/>
                      <a:pt x="65" y="79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39" y="79"/>
                      <a:pt x="39" y="79"/>
                      <a:pt x="39" y="79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6" y="81"/>
                      <a:pt x="6" y="81"/>
                      <a:pt x="6" y="81"/>
                    </a:cubicBezTo>
                    <a:close/>
                    <a:moveTo>
                      <a:pt x="52" y="85"/>
                    </a:moveTo>
                    <a:cubicBezTo>
                      <a:pt x="50" y="85"/>
                      <a:pt x="49" y="85"/>
                      <a:pt x="48" y="85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5" y="85"/>
                      <a:pt x="55" y="85"/>
                      <a:pt x="55" y="85"/>
                    </a:cubicBezTo>
                    <a:cubicBezTo>
                      <a:pt x="54" y="85"/>
                      <a:pt x="53" y="85"/>
                      <a:pt x="52" y="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84"/>
            <p:cNvSpPr>
              <a:spLocks noChangeArrowheads="1"/>
            </p:cNvSpPr>
            <p:nvPr/>
          </p:nvSpPr>
          <p:spPr bwMode="auto">
            <a:xfrm>
              <a:off x="1883480" y="1475532"/>
              <a:ext cx="1513925" cy="261610"/>
            </a:xfrm>
            <a:prstGeom prst="rect">
              <a:avLst/>
            </a:prstGeom>
            <a:noFill/>
            <a:ln>
              <a:noFill/>
            </a:ln>
            <a:effectLst>
              <a:outerShdw dist="38100" dir="81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100" kern="0" dirty="0">
                  <a:solidFill>
                    <a:srgbClr val="FFFFFF"/>
                  </a:solidFill>
                  <a:latin typeface="Hannotate SC" charset="-122"/>
                  <a:ea typeface="Hannotate SC" charset="-122"/>
                  <a:cs typeface="Hannotate SC" charset="-122"/>
                  <a:sym typeface="微软雅黑" panose="020B0503020204020204" pitchFamily="34" charset="-122"/>
                </a:rPr>
                <a:t>舞台区</a:t>
              </a:r>
              <a:endParaRPr lang="en-US" altLang="zh-CN" sz="1100" kern="0" dirty="0">
                <a:solidFill>
                  <a:srgbClr val="FFFFFF"/>
                </a:solidFill>
                <a:latin typeface="Hannotate SC" charset="-122"/>
                <a:ea typeface="Hannotate SC" charset="-122"/>
                <a:cs typeface="Hannotate SC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01440" y="1907727"/>
            <a:ext cx="3800231" cy="3282838"/>
          </a:xfrm>
          <a:prstGeom prst="rect">
            <a:avLst/>
          </a:prstGeom>
          <a:noFill/>
          <a:ln w="57150">
            <a:solidFill>
              <a:srgbClr val="F0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grpSp>
        <p:nvGrpSpPr>
          <p:cNvPr id="17" name="组合 185"/>
          <p:cNvGrpSpPr>
            <a:grpSpLocks/>
          </p:cNvGrpSpPr>
          <p:nvPr/>
        </p:nvGrpSpPr>
        <p:grpSpPr bwMode="auto">
          <a:xfrm>
            <a:off x="1667931" y="5459505"/>
            <a:ext cx="3259442" cy="412377"/>
            <a:chOff x="-1" y="0"/>
            <a:chExt cx="4338308" cy="1079500"/>
          </a:xfrm>
        </p:grpSpPr>
        <p:sp>
          <p:nvSpPr>
            <p:cNvPr id="20" name="矩形 1"/>
            <p:cNvSpPr>
              <a:spLocks/>
            </p:cNvSpPr>
            <p:nvPr/>
          </p:nvSpPr>
          <p:spPr bwMode="auto">
            <a:xfrm flipH="1">
              <a:off x="-1" y="0"/>
              <a:ext cx="2345406" cy="1079500"/>
            </a:xfrm>
            <a:custGeom>
              <a:avLst/>
              <a:gdLst>
                <a:gd name="T0" fmla="*/ 0 w 3960440"/>
                <a:gd name="T1" fmla="*/ 0 h 1080120"/>
                <a:gd name="T2" fmla="*/ 3959225 w 3960440"/>
                <a:gd name="T3" fmla="*/ 209201 h 1080120"/>
                <a:gd name="T4" fmla="*/ 3959225 w 3960440"/>
                <a:gd name="T5" fmla="*/ 859288 h 1080120"/>
                <a:gd name="T6" fmla="*/ 0 w 3960440"/>
                <a:gd name="T7" fmla="*/ 1079500 h 1080120"/>
                <a:gd name="T8" fmla="*/ 0 w 3960440"/>
                <a:gd name="T9" fmla="*/ 0 h 1080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60440" h="1080120">
                  <a:moveTo>
                    <a:pt x="0" y="0"/>
                  </a:moveTo>
                  <a:lnTo>
                    <a:pt x="3960440" y="209321"/>
                  </a:lnTo>
                  <a:lnTo>
                    <a:pt x="3960440" y="859782"/>
                  </a:lnTo>
                  <a:lnTo>
                    <a:pt x="0" y="1080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38100" dir="2700000" algn="ctr" rotWithShape="0">
                <a:srgbClr val="000000">
                  <a:alpha val="37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2"/>
            <p:cNvSpPr>
              <a:spLocks noEditPoints="1"/>
            </p:cNvSpPr>
            <p:nvPr/>
          </p:nvSpPr>
          <p:spPr bwMode="auto">
            <a:xfrm>
              <a:off x="431800" y="261572"/>
              <a:ext cx="346075" cy="548611"/>
            </a:xfrm>
            <a:custGeom>
              <a:avLst/>
              <a:gdLst>
                <a:gd name="T0" fmla="*/ 104775 w 218"/>
                <a:gd name="T1" fmla="*/ 278667 h 234"/>
                <a:gd name="T2" fmla="*/ 26988 w 218"/>
                <a:gd name="T3" fmla="*/ 177800 h 234"/>
                <a:gd name="T4" fmla="*/ 68263 w 218"/>
                <a:gd name="T5" fmla="*/ 97448 h 234"/>
                <a:gd name="T6" fmla="*/ 82550 w 218"/>
                <a:gd name="T7" fmla="*/ 88900 h 234"/>
                <a:gd name="T8" fmla="*/ 161925 w 218"/>
                <a:gd name="T9" fmla="*/ 88900 h 234"/>
                <a:gd name="T10" fmla="*/ 300038 w 218"/>
                <a:gd name="T11" fmla="*/ 88900 h 234"/>
                <a:gd name="T12" fmla="*/ 338138 w 218"/>
                <a:gd name="T13" fmla="*/ 169252 h 234"/>
                <a:gd name="T14" fmla="*/ 338138 w 218"/>
                <a:gd name="T15" fmla="*/ 189767 h 234"/>
                <a:gd name="T16" fmla="*/ 198438 w 218"/>
                <a:gd name="T17" fmla="*/ 367567 h 234"/>
                <a:gd name="T18" fmla="*/ 173038 w 218"/>
                <a:gd name="T19" fmla="*/ 367567 h 234"/>
                <a:gd name="T20" fmla="*/ 266700 w 218"/>
                <a:gd name="T21" fmla="*/ 347052 h 234"/>
                <a:gd name="T22" fmla="*/ 269875 w 218"/>
                <a:gd name="T23" fmla="*/ 367567 h 234"/>
                <a:gd name="T24" fmla="*/ 288925 w 218"/>
                <a:gd name="T25" fmla="*/ 359019 h 234"/>
                <a:gd name="T26" fmla="*/ 280988 w 218"/>
                <a:gd name="T27" fmla="*/ 343633 h 234"/>
                <a:gd name="T28" fmla="*/ 68263 w 218"/>
                <a:gd name="T29" fmla="*/ 0 h 234"/>
                <a:gd name="T30" fmla="*/ 0 w 218"/>
                <a:gd name="T31" fmla="*/ 35902 h 234"/>
                <a:gd name="T32" fmla="*/ 34925 w 218"/>
                <a:gd name="T33" fmla="*/ 109415 h 234"/>
                <a:gd name="T34" fmla="*/ 101600 w 218"/>
                <a:gd name="T35" fmla="*/ 71804 h 234"/>
                <a:gd name="T36" fmla="*/ 68263 w 218"/>
                <a:gd name="T37" fmla="*/ 0 h 234"/>
                <a:gd name="T38" fmla="*/ 139700 w 218"/>
                <a:gd name="T39" fmla="*/ 165833 h 234"/>
                <a:gd name="T40" fmla="*/ 161925 w 218"/>
                <a:gd name="T41" fmla="*/ 121383 h 234"/>
                <a:gd name="T42" fmla="*/ 198438 w 218"/>
                <a:gd name="T43" fmla="*/ 121383 h 234"/>
                <a:gd name="T44" fmla="*/ 269875 w 218"/>
                <a:gd name="T45" fmla="*/ 121383 h 234"/>
                <a:gd name="T46" fmla="*/ 280988 w 218"/>
                <a:gd name="T47" fmla="*/ 124802 h 234"/>
                <a:gd name="T48" fmla="*/ 304800 w 218"/>
                <a:gd name="T49" fmla="*/ 169252 h 234"/>
                <a:gd name="T50" fmla="*/ 222250 w 218"/>
                <a:gd name="T51" fmla="*/ 169252 h 234"/>
                <a:gd name="T52" fmla="*/ 150813 w 218"/>
                <a:gd name="T53" fmla="*/ 169252 h 234"/>
                <a:gd name="T54" fmla="*/ 128588 w 218"/>
                <a:gd name="T55" fmla="*/ 169252 h 234"/>
                <a:gd name="T56" fmla="*/ 63500 w 218"/>
                <a:gd name="T57" fmla="*/ 172671 h 234"/>
                <a:gd name="T58" fmla="*/ 165100 w 218"/>
                <a:gd name="T59" fmla="*/ 299183 h 234"/>
                <a:gd name="T60" fmla="*/ 131763 w 218"/>
                <a:gd name="T61" fmla="*/ 201735 h 234"/>
                <a:gd name="T62" fmla="*/ 239713 w 218"/>
                <a:gd name="T63" fmla="*/ 201735 h 234"/>
                <a:gd name="T64" fmla="*/ 206375 w 218"/>
                <a:gd name="T65" fmla="*/ 299183 h 234"/>
                <a:gd name="T66" fmla="*/ 300038 w 218"/>
                <a:gd name="T67" fmla="*/ 181219 h 234"/>
                <a:gd name="T68" fmla="*/ 112713 w 218"/>
                <a:gd name="T69" fmla="*/ 169252 h 2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8" h="234">
                  <a:moveTo>
                    <a:pt x="109" y="215"/>
                  </a:moveTo>
                  <a:lnTo>
                    <a:pt x="66" y="163"/>
                  </a:lnTo>
                  <a:lnTo>
                    <a:pt x="22" y="111"/>
                  </a:lnTo>
                  <a:lnTo>
                    <a:pt x="17" y="104"/>
                  </a:lnTo>
                  <a:lnTo>
                    <a:pt x="22" y="99"/>
                  </a:lnTo>
                  <a:lnTo>
                    <a:pt x="43" y="57"/>
                  </a:lnTo>
                  <a:lnTo>
                    <a:pt x="45" y="52"/>
                  </a:lnTo>
                  <a:lnTo>
                    <a:pt x="52" y="52"/>
                  </a:lnTo>
                  <a:lnTo>
                    <a:pt x="92" y="52"/>
                  </a:lnTo>
                  <a:lnTo>
                    <a:pt x="102" y="52"/>
                  </a:lnTo>
                  <a:lnTo>
                    <a:pt x="182" y="52"/>
                  </a:lnTo>
                  <a:lnTo>
                    <a:pt x="189" y="52"/>
                  </a:lnTo>
                  <a:lnTo>
                    <a:pt x="192" y="57"/>
                  </a:lnTo>
                  <a:lnTo>
                    <a:pt x="213" y="99"/>
                  </a:lnTo>
                  <a:lnTo>
                    <a:pt x="218" y="104"/>
                  </a:lnTo>
                  <a:lnTo>
                    <a:pt x="213" y="111"/>
                  </a:lnTo>
                  <a:lnTo>
                    <a:pt x="168" y="163"/>
                  </a:lnTo>
                  <a:lnTo>
                    <a:pt x="125" y="215"/>
                  </a:lnTo>
                  <a:lnTo>
                    <a:pt x="116" y="224"/>
                  </a:lnTo>
                  <a:lnTo>
                    <a:pt x="109" y="215"/>
                  </a:lnTo>
                  <a:close/>
                  <a:moveTo>
                    <a:pt x="170" y="182"/>
                  </a:moveTo>
                  <a:lnTo>
                    <a:pt x="168" y="203"/>
                  </a:lnTo>
                  <a:lnTo>
                    <a:pt x="149" y="212"/>
                  </a:lnTo>
                  <a:lnTo>
                    <a:pt x="170" y="215"/>
                  </a:lnTo>
                  <a:lnTo>
                    <a:pt x="180" y="234"/>
                  </a:lnTo>
                  <a:lnTo>
                    <a:pt x="182" y="210"/>
                  </a:lnTo>
                  <a:lnTo>
                    <a:pt x="199" y="203"/>
                  </a:lnTo>
                  <a:lnTo>
                    <a:pt x="177" y="201"/>
                  </a:lnTo>
                  <a:lnTo>
                    <a:pt x="170" y="182"/>
                  </a:lnTo>
                  <a:close/>
                  <a:moveTo>
                    <a:pt x="43" y="0"/>
                  </a:moveTo>
                  <a:lnTo>
                    <a:pt x="26" y="23"/>
                  </a:lnTo>
                  <a:lnTo>
                    <a:pt x="0" y="21"/>
                  </a:lnTo>
                  <a:lnTo>
                    <a:pt x="24" y="38"/>
                  </a:lnTo>
                  <a:lnTo>
                    <a:pt x="22" y="64"/>
                  </a:lnTo>
                  <a:lnTo>
                    <a:pt x="38" y="40"/>
                  </a:lnTo>
                  <a:lnTo>
                    <a:pt x="64" y="42"/>
                  </a:lnTo>
                  <a:lnTo>
                    <a:pt x="40" y="26"/>
                  </a:lnTo>
                  <a:lnTo>
                    <a:pt x="43" y="0"/>
                  </a:lnTo>
                  <a:close/>
                  <a:moveTo>
                    <a:pt x="64" y="71"/>
                  </a:moveTo>
                  <a:lnTo>
                    <a:pt x="88" y="97"/>
                  </a:lnTo>
                  <a:lnTo>
                    <a:pt x="109" y="71"/>
                  </a:lnTo>
                  <a:lnTo>
                    <a:pt x="102" y="71"/>
                  </a:lnTo>
                  <a:lnTo>
                    <a:pt x="64" y="71"/>
                  </a:lnTo>
                  <a:close/>
                  <a:moveTo>
                    <a:pt x="125" y="71"/>
                  </a:moveTo>
                  <a:lnTo>
                    <a:pt x="147" y="97"/>
                  </a:lnTo>
                  <a:lnTo>
                    <a:pt x="170" y="71"/>
                  </a:lnTo>
                  <a:lnTo>
                    <a:pt x="125" y="71"/>
                  </a:lnTo>
                  <a:close/>
                  <a:moveTo>
                    <a:pt x="177" y="73"/>
                  </a:moveTo>
                  <a:lnTo>
                    <a:pt x="154" y="99"/>
                  </a:lnTo>
                  <a:lnTo>
                    <a:pt x="192" y="99"/>
                  </a:lnTo>
                  <a:lnTo>
                    <a:pt x="177" y="73"/>
                  </a:lnTo>
                  <a:close/>
                  <a:moveTo>
                    <a:pt x="140" y="99"/>
                  </a:moveTo>
                  <a:lnTo>
                    <a:pt x="118" y="73"/>
                  </a:lnTo>
                  <a:lnTo>
                    <a:pt x="95" y="99"/>
                  </a:lnTo>
                  <a:lnTo>
                    <a:pt x="140" y="99"/>
                  </a:lnTo>
                  <a:close/>
                  <a:moveTo>
                    <a:pt x="81" y="99"/>
                  </a:moveTo>
                  <a:lnTo>
                    <a:pt x="57" y="75"/>
                  </a:lnTo>
                  <a:lnTo>
                    <a:pt x="40" y="101"/>
                  </a:lnTo>
                  <a:lnTo>
                    <a:pt x="81" y="149"/>
                  </a:lnTo>
                  <a:lnTo>
                    <a:pt x="104" y="175"/>
                  </a:lnTo>
                  <a:lnTo>
                    <a:pt x="78" y="123"/>
                  </a:lnTo>
                  <a:lnTo>
                    <a:pt x="83" y="118"/>
                  </a:lnTo>
                  <a:lnTo>
                    <a:pt x="118" y="186"/>
                  </a:lnTo>
                  <a:lnTo>
                    <a:pt x="151" y="118"/>
                  </a:lnTo>
                  <a:lnTo>
                    <a:pt x="156" y="123"/>
                  </a:lnTo>
                  <a:lnTo>
                    <a:pt x="130" y="175"/>
                  </a:lnTo>
                  <a:lnTo>
                    <a:pt x="154" y="149"/>
                  </a:lnTo>
                  <a:lnTo>
                    <a:pt x="189" y="106"/>
                  </a:lnTo>
                  <a:lnTo>
                    <a:pt x="71" y="106"/>
                  </a:lnTo>
                  <a:lnTo>
                    <a:pt x="71" y="99"/>
                  </a:lnTo>
                  <a:lnTo>
                    <a:pt x="81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188"/>
            <p:cNvSpPr>
              <a:spLocks noChangeArrowheads="1"/>
            </p:cNvSpPr>
            <p:nvPr/>
          </p:nvSpPr>
          <p:spPr bwMode="auto">
            <a:xfrm>
              <a:off x="1006145" y="218150"/>
              <a:ext cx="3332162" cy="684830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annotate SC" charset="-122"/>
                  <a:ea typeface="Hannotate SC" charset="-122"/>
                  <a:cs typeface="Hannotate SC" charset="-122"/>
                  <a:sym typeface="微软雅黑" panose="020B0503020204020204" pitchFamily="34" charset="-122"/>
                </a:rPr>
                <a:t>角色区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notate SC" charset="-122"/>
                <a:ea typeface="Hannotate SC" charset="-122"/>
                <a:cs typeface="Hannotate SC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99607" y="5181600"/>
            <a:ext cx="3800943" cy="156882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177"/>
          <p:cNvGrpSpPr>
            <a:grpSpLocks/>
          </p:cNvGrpSpPr>
          <p:nvPr/>
        </p:nvGrpSpPr>
        <p:grpSpPr bwMode="auto">
          <a:xfrm>
            <a:off x="6352859" y="2320291"/>
            <a:ext cx="1945321" cy="411479"/>
            <a:chOff x="0" y="0"/>
            <a:chExt cx="4208462" cy="1081087"/>
          </a:xfrm>
        </p:grpSpPr>
        <p:sp>
          <p:nvSpPr>
            <p:cNvPr id="25" name="矩形 1"/>
            <p:cNvSpPr>
              <a:spLocks/>
            </p:cNvSpPr>
            <p:nvPr/>
          </p:nvSpPr>
          <p:spPr bwMode="auto">
            <a:xfrm>
              <a:off x="0" y="0"/>
              <a:ext cx="3960812" cy="1081087"/>
            </a:xfrm>
            <a:custGeom>
              <a:avLst/>
              <a:gdLst>
                <a:gd name="T0" fmla="*/ 0 w 3960440"/>
                <a:gd name="T1" fmla="*/ 0 h 1080120"/>
                <a:gd name="T2" fmla="*/ 3960812 w 3960440"/>
                <a:gd name="T3" fmla="*/ 209508 h 1080120"/>
                <a:gd name="T4" fmla="*/ 3960812 w 3960440"/>
                <a:gd name="T5" fmla="*/ 860552 h 1080120"/>
                <a:gd name="T6" fmla="*/ 0 w 3960440"/>
                <a:gd name="T7" fmla="*/ 1081087 h 1080120"/>
                <a:gd name="T8" fmla="*/ 0 w 3960440"/>
                <a:gd name="T9" fmla="*/ 0 h 1080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60440" h="1080120">
                  <a:moveTo>
                    <a:pt x="0" y="0"/>
                  </a:moveTo>
                  <a:lnTo>
                    <a:pt x="3960440" y="209321"/>
                  </a:lnTo>
                  <a:lnTo>
                    <a:pt x="3960440" y="859782"/>
                  </a:lnTo>
                  <a:lnTo>
                    <a:pt x="0" y="1080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  <a:effectLst>
              <a:outerShdw dist="63500" dir="2700000" algn="ctr" rotWithShape="0">
                <a:srgbClr val="000000">
                  <a:alpha val="37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6" name="Freeform 68"/>
            <p:cNvSpPr>
              <a:spLocks noEditPoints="1"/>
            </p:cNvSpPr>
            <p:nvPr/>
          </p:nvSpPr>
          <p:spPr bwMode="auto">
            <a:xfrm>
              <a:off x="247650" y="428080"/>
              <a:ext cx="380999" cy="418059"/>
            </a:xfrm>
            <a:custGeom>
              <a:avLst/>
              <a:gdLst>
                <a:gd name="T0" fmla="*/ 225136 w 99"/>
                <a:gd name="T1" fmla="*/ 36512 h 99"/>
                <a:gd name="T2" fmla="*/ 303934 w 99"/>
                <a:gd name="T3" fmla="*/ 40569 h 99"/>
                <a:gd name="T4" fmla="*/ 296430 w 99"/>
                <a:gd name="T5" fmla="*/ 81139 h 99"/>
                <a:gd name="T6" fmla="*/ 360218 w 99"/>
                <a:gd name="T7" fmla="*/ 125765 h 99"/>
                <a:gd name="T8" fmla="*/ 337705 w 99"/>
                <a:gd name="T9" fmla="*/ 154164 h 99"/>
                <a:gd name="T10" fmla="*/ 371475 w 99"/>
                <a:gd name="T11" fmla="*/ 231246 h 99"/>
                <a:gd name="T12" fmla="*/ 337705 w 99"/>
                <a:gd name="T13" fmla="*/ 243416 h 99"/>
                <a:gd name="T14" fmla="*/ 333952 w 99"/>
                <a:gd name="T15" fmla="*/ 328612 h 99"/>
                <a:gd name="T16" fmla="*/ 300182 w 99"/>
                <a:gd name="T17" fmla="*/ 320498 h 99"/>
                <a:gd name="T18" fmla="*/ 255155 w 99"/>
                <a:gd name="T19" fmla="*/ 393523 h 99"/>
                <a:gd name="T20" fmla="*/ 228889 w 99"/>
                <a:gd name="T21" fmla="*/ 365125 h 99"/>
                <a:gd name="T22" fmla="*/ 157595 w 99"/>
                <a:gd name="T23" fmla="*/ 401637 h 99"/>
                <a:gd name="T24" fmla="*/ 146339 w 99"/>
                <a:gd name="T25" fmla="*/ 369181 h 99"/>
                <a:gd name="T26" fmla="*/ 67541 w 99"/>
                <a:gd name="T27" fmla="*/ 361068 h 99"/>
                <a:gd name="T28" fmla="*/ 75045 w 99"/>
                <a:gd name="T29" fmla="*/ 324555 h 99"/>
                <a:gd name="T30" fmla="*/ 11257 w 99"/>
                <a:gd name="T31" fmla="*/ 275872 h 99"/>
                <a:gd name="T32" fmla="*/ 33770 w 99"/>
                <a:gd name="T33" fmla="*/ 247473 h 99"/>
                <a:gd name="T34" fmla="*/ 0 w 99"/>
                <a:gd name="T35" fmla="*/ 170391 h 99"/>
                <a:gd name="T36" fmla="*/ 33770 w 99"/>
                <a:gd name="T37" fmla="*/ 158221 h 99"/>
                <a:gd name="T38" fmla="*/ 37523 w 99"/>
                <a:gd name="T39" fmla="*/ 73025 h 99"/>
                <a:gd name="T40" fmla="*/ 71293 w 99"/>
                <a:gd name="T41" fmla="*/ 81139 h 99"/>
                <a:gd name="T42" fmla="*/ 116320 w 99"/>
                <a:gd name="T43" fmla="*/ 12171 h 99"/>
                <a:gd name="T44" fmla="*/ 142586 w 99"/>
                <a:gd name="T45" fmla="*/ 36512 h 99"/>
                <a:gd name="T46" fmla="*/ 213880 w 99"/>
                <a:gd name="T47" fmla="*/ 0 h 99"/>
                <a:gd name="T48" fmla="*/ 135082 w 99"/>
                <a:gd name="T49" fmla="*/ 235302 h 99"/>
                <a:gd name="T50" fmla="*/ 168852 w 99"/>
                <a:gd name="T51" fmla="*/ 190676 h 99"/>
                <a:gd name="T52" fmla="*/ 217632 w 99"/>
                <a:gd name="T53" fmla="*/ 223132 h 99"/>
                <a:gd name="T54" fmla="*/ 240145 w 99"/>
                <a:gd name="T55" fmla="*/ 227189 h 99"/>
                <a:gd name="T56" fmla="*/ 202623 w 99"/>
                <a:gd name="T57" fmla="*/ 219075 h 99"/>
                <a:gd name="T58" fmla="*/ 217632 w 99"/>
                <a:gd name="T59" fmla="*/ 279929 h 99"/>
                <a:gd name="T60" fmla="*/ 266411 w 99"/>
                <a:gd name="T61" fmla="*/ 288043 h 99"/>
                <a:gd name="T62" fmla="*/ 266411 w 99"/>
                <a:gd name="T63" fmla="*/ 113594 h 99"/>
                <a:gd name="T64" fmla="*/ 105064 w 99"/>
                <a:gd name="T65" fmla="*/ 113594 h 99"/>
                <a:gd name="T66" fmla="*/ 105064 w 99"/>
                <a:gd name="T67" fmla="*/ 288043 h 99"/>
                <a:gd name="T68" fmla="*/ 206375 w 99"/>
                <a:gd name="T69" fmla="*/ 320498 h 99"/>
                <a:gd name="T70" fmla="*/ 180109 w 99"/>
                <a:gd name="T71" fmla="*/ 267758 h 99"/>
                <a:gd name="T72" fmla="*/ 131330 w 99"/>
                <a:gd name="T73" fmla="*/ 304270 h 99"/>
                <a:gd name="T74" fmla="*/ 157595 w 99"/>
                <a:gd name="T75" fmla="*/ 288043 h 99"/>
                <a:gd name="T76" fmla="*/ 168852 w 99"/>
                <a:gd name="T77" fmla="*/ 210961 h 99"/>
                <a:gd name="T78" fmla="*/ 142586 w 99"/>
                <a:gd name="T79" fmla="*/ 239359 h 99"/>
                <a:gd name="T80" fmla="*/ 191366 w 99"/>
                <a:gd name="T81" fmla="*/ 150107 h 99"/>
                <a:gd name="T82" fmla="*/ 191366 w 99"/>
                <a:gd name="T83" fmla="*/ 186619 h 99"/>
                <a:gd name="T84" fmla="*/ 191366 w 99"/>
                <a:gd name="T85" fmla="*/ 150107 h 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矩形 180"/>
            <p:cNvSpPr>
              <a:spLocks noChangeArrowheads="1"/>
            </p:cNvSpPr>
            <p:nvPr/>
          </p:nvSpPr>
          <p:spPr bwMode="auto">
            <a:xfrm>
              <a:off x="876300" y="261326"/>
              <a:ext cx="3332162" cy="6873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100" dirty="0">
                  <a:latin typeface="Hannotate SC" charset="-122"/>
                  <a:ea typeface="Hannotate SC" charset="-122"/>
                  <a:cs typeface="Hannotate SC" charset="-122"/>
                  <a:sym typeface="微软雅黑" panose="020B0503020204020204" pitchFamily="34" charset="-122"/>
                </a:rPr>
                <a:t>脚本区</a:t>
              </a:r>
              <a:endParaRPr lang="en-US" altLang="zh-CN" sz="1100" dirty="0">
                <a:latin typeface="Hannotate SC" charset="-122"/>
                <a:ea typeface="Hannotate SC" charset="-122"/>
                <a:cs typeface="Hannotate SC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457118" y="1907727"/>
            <a:ext cx="3942811" cy="484269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224095" y="503749"/>
            <a:ext cx="229237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latin typeface="Hannotate SC" charset="-122"/>
                <a:ea typeface="Hannotate SC" charset="-122"/>
                <a:cs typeface="Hannotate SC" charset="-122"/>
              </a:rPr>
              <a:t>Scratch</a:t>
            </a:r>
            <a:r>
              <a:rPr kumimoji="1" lang="zh-CN" altLang="en-US" sz="2800" b="1" dirty="0">
                <a:latin typeface="Hannotate SC" charset="-122"/>
                <a:ea typeface="Hannotate SC" charset="-122"/>
                <a:cs typeface="Hannotate SC" charset="-122"/>
              </a:rPr>
              <a:t>界面</a:t>
            </a:r>
          </a:p>
        </p:txBody>
      </p:sp>
    </p:spTree>
    <p:extLst>
      <p:ext uri="{BB962C8B-B14F-4D97-AF65-F5344CB8AC3E}">
        <p14:creationId xmlns:p14="http://schemas.microsoft.com/office/powerpoint/2010/main" val="16260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6" y="1245535"/>
            <a:ext cx="8848164" cy="612984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597191" y="2030797"/>
            <a:ext cx="1992882" cy="357766"/>
            <a:chOff x="1404523" y="1419760"/>
            <a:chExt cx="1992882" cy="357766"/>
          </a:xfrm>
        </p:grpSpPr>
        <p:grpSp>
          <p:nvGrpSpPr>
            <p:cNvPr id="7" name="组合 181"/>
            <p:cNvGrpSpPr>
              <a:grpSpLocks/>
            </p:cNvGrpSpPr>
            <p:nvPr/>
          </p:nvGrpSpPr>
          <p:grpSpPr bwMode="auto">
            <a:xfrm>
              <a:off x="1404523" y="1419760"/>
              <a:ext cx="1791604" cy="357766"/>
              <a:chOff x="0" y="0"/>
              <a:chExt cx="3960812" cy="1081087"/>
            </a:xfrm>
          </p:grpSpPr>
          <p:sp>
            <p:nvSpPr>
              <p:cNvPr id="8" name="矩形 1"/>
              <p:cNvSpPr>
                <a:spLocks/>
              </p:cNvSpPr>
              <p:nvPr/>
            </p:nvSpPr>
            <p:spPr bwMode="auto">
              <a:xfrm>
                <a:off x="0" y="0"/>
                <a:ext cx="3960812" cy="1081087"/>
              </a:xfrm>
              <a:custGeom>
                <a:avLst/>
                <a:gdLst>
                  <a:gd name="T0" fmla="*/ 0 w 3960440"/>
                  <a:gd name="T1" fmla="*/ 0 h 1080120"/>
                  <a:gd name="T2" fmla="*/ 3960812 w 3960440"/>
                  <a:gd name="T3" fmla="*/ 209508 h 1080120"/>
                  <a:gd name="T4" fmla="*/ 3960812 w 3960440"/>
                  <a:gd name="T5" fmla="*/ 860552 h 1080120"/>
                  <a:gd name="T6" fmla="*/ 0 w 3960440"/>
                  <a:gd name="T7" fmla="*/ 1081087 h 1080120"/>
                  <a:gd name="T8" fmla="*/ 0 w 3960440"/>
                  <a:gd name="T9" fmla="*/ 0 h 1080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60440" h="1080120">
                    <a:moveTo>
                      <a:pt x="0" y="0"/>
                    </a:moveTo>
                    <a:lnTo>
                      <a:pt x="3960440" y="209321"/>
                    </a:lnTo>
                    <a:lnTo>
                      <a:pt x="3960440" y="859782"/>
                    </a:lnTo>
                    <a:lnTo>
                      <a:pt x="0" y="1080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5151"/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7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Freeform 47"/>
              <p:cNvSpPr>
                <a:spLocks noEditPoints="1"/>
              </p:cNvSpPr>
              <p:nvPr/>
            </p:nvSpPr>
            <p:spPr bwMode="auto">
              <a:xfrm>
                <a:off x="338137" y="288925"/>
                <a:ext cx="382588" cy="449262"/>
              </a:xfrm>
              <a:custGeom>
                <a:avLst/>
                <a:gdLst>
                  <a:gd name="T0" fmla="*/ 195045 w 102"/>
                  <a:gd name="T1" fmla="*/ 0 h 111"/>
                  <a:gd name="T2" fmla="*/ 153785 w 102"/>
                  <a:gd name="T3" fmla="*/ 44521 h 111"/>
                  <a:gd name="T4" fmla="*/ 195045 w 102"/>
                  <a:gd name="T5" fmla="*/ 89043 h 111"/>
                  <a:gd name="T6" fmla="*/ 236304 w 102"/>
                  <a:gd name="T7" fmla="*/ 44521 h 111"/>
                  <a:gd name="T8" fmla="*/ 195045 w 102"/>
                  <a:gd name="T9" fmla="*/ 0 h 111"/>
                  <a:gd name="T10" fmla="*/ 22505 w 102"/>
                  <a:gd name="T11" fmla="*/ 327840 h 111"/>
                  <a:gd name="T12" fmla="*/ 52512 w 102"/>
                  <a:gd name="T13" fmla="*/ 311650 h 111"/>
                  <a:gd name="T14" fmla="*/ 135031 w 102"/>
                  <a:gd name="T15" fmla="*/ 356172 h 111"/>
                  <a:gd name="T16" fmla="*/ 116277 w 102"/>
                  <a:gd name="T17" fmla="*/ 372361 h 111"/>
                  <a:gd name="T18" fmla="*/ 116277 w 102"/>
                  <a:gd name="T19" fmla="*/ 376409 h 111"/>
                  <a:gd name="T20" fmla="*/ 48761 w 102"/>
                  <a:gd name="T21" fmla="*/ 408788 h 111"/>
                  <a:gd name="T22" fmla="*/ 22505 w 102"/>
                  <a:gd name="T23" fmla="*/ 396646 h 111"/>
                  <a:gd name="T24" fmla="*/ 0 w 102"/>
                  <a:gd name="T25" fmla="*/ 449262 h 111"/>
                  <a:gd name="T26" fmla="*/ 123778 w 102"/>
                  <a:gd name="T27" fmla="*/ 449262 h 111"/>
                  <a:gd name="T28" fmla="*/ 90021 w 102"/>
                  <a:gd name="T29" fmla="*/ 429025 h 111"/>
                  <a:gd name="T30" fmla="*/ 153785 w 102"/>
                  <a:gd name="T31" fmla="*/ 396646 h 111"/>
                  <a:gd name="T32" fmla="*/ 195045 w 102"/>
                  <a:gd name="T33" fmla="*/ 400693 h 111"/>
                  <a:gd name="T34" fmla="*/ 225052 w 102"/>
                  <a:gd name="T35" fmla="*/ 396646 h 111"/>
                  <a:gd name="T36" fmla="*/ 288816 w 102"/>
                  <a:gd name="T37" fmla="*/ 429025 h 111"/>
                  <a:gd name="T38" fmla="*/ 251308 w 102"/>
                  <a:gd name="T39" fmla="*/ 449262 h 111"/>
                  <a:gd name="T40" fmla="*/ 378837 w 102"/>
                  <a:gd name="T41" fmla="*/ 449262 h 111"/>
                  <a:gd name="T42" fmla="*/ 352581 w 102"/>
                  <a:gd name="T43" fmla="*/ 396646 h 111"/>
                  <a:gd name="T44" fmla="*/ 326325 w 102"/>
                  <a:gd name="T45" fmla="*/ 408788 h 111"/>
                  <a:gd name="T46" fmla="*/ 266311 w 102"/>
                  <a:gd name="T47" fmla="*/ 380456 h 111"/>
                  <a:gd name="T48" fmla="*/ 270062 w 102"/>
                  <a:gd name="T49" fmla="*/ 372361 h 111"/>
                  <a:gd name="T50" fmla="*/ 247557 w 102"/>
                  <a:gd name="T51" fmla="*/ 352124 h 111"/>
                  <a:gd name="T52" fmla="*/ 330076 w 102"/>
                  <a:gd name="T53" fmla="*/ 311650 h 111"/>
                  <a:gd name="T54" fmla="*/ 360083 w 102"/>
                  <a:gd name="T55" fmla="*/ 327840 h 111"/>
                  <a:gd name="T56" fmla="*/ 382588 w 102"/>
                  <a:gd name="T57" fmla="*/ 271176 h 111"/>
                  <a:gd name="T58" fmla="*/ 255059 w 102"/>
                  <a:gd name="T59" fmla="*/ 271176 h 111"/>
                  <a:gd name="T60" fmla="*/ 292567 w 102"/>
                  <a:gd name="T61" fmla="*/ 291413 h 111"/>
                  <a:gd name="T62" fmla="*/ 243806 w 102"/>
                  <a:gd name="T63" fmla="*/ 319745 h 111"/>
                  <a:gd name="T64" fmla="*/ 240055 w 102"/>
                  <a:gd name="T65" fmla="*/ 234750 h 111"/>
                  <a:gd name="T66" fmla="*/ 266311 w 102"/>
                  <a:gd name="T67" fmla="*/ 214512 h 111"/>
                  <a:gd name="T68" fmla="*/ 243806 w 102"/>
                  <a:gd name="T69" fmla="*/ 97138 h 111"/>
                  <a:gd name="T70" fmla="*/ 198796 w 102"/>
                  <a:gd name="T71" fmla="*/ 97138 h 111"/>
                  <a:gd name="T72" fmla="*/ 202547 w 102"/>
                  <a:gd name="T73" fmla="*/ 105233 h 111"/>
                  <a:gd name="T74" fmla="*/ 198796 w 102"/>
                  <a:gd name="T75" fmla="*/ 113327 h 111"/>
                  <a:gd name="T76" fmla="*/ 210048 w 102"/>
                  <a:gd name="T77" fmla="*/ 186181 h 111"/>
                  <a:gd name="T78" fmla="*/ 195045 w 102"/>
                  <a:gd name="T79" fmla="*/ 202370 h 111"/>
                  <a:gd name="T80" fmla="*/ 195045 w 102"/>
                  <a:gd name="T81" fmla="*/ 202370 h 111"/>
                  <a:gd name="T82" fmla="*/ 195045 w 102"/>
                  <a:gd name="T83" fmla="*/ 202370 h 111"/>
                  <a:gd name="T84" fmla="*/ 195045 w 102"/>
                  <a:gd name="T85" fmla="*/ 202370 h 111"/>
                  <a:gd name="T86" fmla="*/ 195045 w 102"/>
                  <a:gd name="T87" fmla="*/ 202370 h 111"/>
                  <a:gd name="T88" fmla="*/ 180041 w 102"/>
                  <a:gd name="T89" fmla="*/ 186181 h 111"/>
                  <a:gd name="T90" fmla="*/ 187543 w 102"/>
                  <a:gd name="T91" fmla="*/ 113327 h 111"/>
                  <a:gd name="T92" fmla="*/ 183792 w 102"/>
                  <a:gd name="T93" fmla="*/ 105233 h 111"/>
                  <a:gd name="T94" fmla="*/ 187543 w 102"/>
                  <a:gd name="T95" fmla="*/ 97138 h 111"/>
                  <a:gd name="T96" fmla="*/ 142533 w 102"/>
                  <a:gd name="T97" fmla="*/ 97138 h 111"/>
                  <a:gd name="T98" fmla="*/ 123778 w 102"/>
                  <a:gd name="T99" fmla="*/ 214512 h 111"/>
                  <a:gd name="T100" fmla="*/ 150035 w 102"/>
                  <a:gd name="T101" fmla="*/ 234750 h 111"/>
                  <a:gd name="T102" fmla="*/ 146284 w 102"/>
                  <a:gd name="T103" fmla="*/ 319745 h 111"/>
                  <a:gd name="T104" fmla="*/ 90021 w 102"/>
                  <a:gd name="T105" fmla="*/ 291413 h 111"/>
                  <a:gd name="T106" fmla="*/ 127529 w 102"/>
                  <a:gd name="T107" fmla="*/ 271176 h 111"/>
                  <a:gd name="T108" fmla="*/ 0 w 102"/>
                  <a:gd name="T109" fmla="*/ 271176 h 111"/>
                  <a:gd name="T110" fmla="*/ 22505 w 102"/>
                  <a:gd name="T111" fmla="*/ 327840 h 111"/>
                  <a:gd name="T112" fmla="*/ 195045 w 102"/>
                  <a:gd name="T113" fmla="*/ 344029 h 111"/>
                  <a:gd name="T114" fmla="*/ 180041 w 102"/>
                  <a:gd name="T115" fmla="*/ 344029 h 111"/>
                  <a:gd name="T116" fmla="*/ 187543 w 102"/>
                  <a:gd name="T117" fmla="*/ 259034 h 111"/>
                  <a:gd name="T118" fmla="*/ 202547 w 102"/>
                  <a:gd name="T119" fmla="*/ 259034 h 111"/>
                  <a:gd name="T120" fmla="*/ 206297 w 102"/>
                  <a:gd name="T121" fmla="*/ 344029 h 111"/>
                  <a:gd name="T122" fmla="*/ 195045 w 102"/>
                  <a:gd name="T123" fmla="*/ 344029 h 11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02" h="111">
                    <a:moveTo>
                      <a:pt x="52" y="0"/>
                    </a:moveTo>
                    <a:cubicBezTo>
                      <a:pt x="46" y="0"/>
                      <a:pt x="41" y="5"/>
                      <a:pt x="41" y="11"/>
                    </a:cubicBezTo>
                    <a:cubicBezTo>
                      <a:pt x="41" y="17"/>
                      <a:pt x="46" y="22"/>
                      <a:pt x="52" y="22"/>
                    </a:cubicBezTo>
                    <a:cubicBezTo>
                      <a:pt x="58" y="22"/>
                      <a:pt x="63" y="17"/>
                      <a:pt x="63" y="11"/>
                    </a:cubicBezTo>
                    <a:cubicBezTo>
                      <a:pt x="63" y="5"/>
                      <a:pt x="58" y="0"/>
                      <a:pt x="52" y="0"/>
                    </a:cubicBezTo>
                    <a:close/>
                    <a:moveTo>
                      <a:pt x="6" y="81"/>
                    </a:moveTo>
                    <a:cubicBezTo>
                      <a:pt x="14" y="77"/>
                      <a:pt x="14" y="77"/>
                      <a:pt x="14" y="77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3" y="89"/>
                      <a:pt x="31" y="90"/>
                      <a:pt x="31" y="92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13" y="101"/>
                      <a:pt x="13" y="101"/>
                      <a:pt x="13" y="101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4" y="99"/>
                      <a:pt x="48" y="99"/>
                      <a:pt x="52" y="99"/>
                    </a:cubicBezTo>
                    <a:cubicBezTo>
                      <a:pt x="55" y="99"/>
                      <a:pt x="58" y="99"/>
                      <a:pt x="60" y="98"/>
                    </a:cubicBezTo>
                    <a:cubicBezTo>
                      <a:pt x="77" y="106"/>
                      <a:pt x="77" y="106"/>
                      <a:pt x="77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101" y="111"/>
                      <a:pt x="101" y="111"/>
                      <a:pt x="101" y="111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87" y="101"/>
                      <a:pt x="87" y="101"/>
                      <a:pt x="87" y="101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2" y="94"/>
                      <a:pt x="72" y="93"/>
                      <a:pt x="72" y="92"/>
                    </a:cubicBezTo>
                    <a:cubicBezTo>
                      <a:pt x="72" y="90"/>
                      <a:pt x="70" y="89"/>
                      <a:pt x="66" y="87"/>
                    </a:cubicBezTo>
                    <a:cubicBezTo>
                      <a:pt x="88" y="77"/>
                      <a:pt x="88" y="77"/>
                      <a:pt x="88" y="77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102" y="67"/>
                      <a:pt x="102" y="67"/>
                      <a:pt x="102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65" y="79"/>
                      <a:pt x="65" y="79"/>
                      <a:pt x="65" y="79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39" y="79"/>
                      <a:pt x="39" y="79"/>
                      <a:pt x="39" y="79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6" y="81"/>
                      <a:pt x="6" y="81"/>
                      <a:pt x="6" y="81"/>
                    </a:cubicBezTo>
                    <a:close/>
                    <a:moveTo>
                      <a:pt x="52" y="85"/>
                    </a:moveTo>
                    <a:cubicBezTo>
                      <a:pt x="50" y="85"/>
                      <a:pt x="49" y="85"/>
                      <a:pt x="48" y="85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5" y="85"/>
                      <a:pt x="55" y="85"/>
                      <a:pt x="55" y="85"/>
                    </a:cubicBezTo>
                    <a:cubicBezTo>
                      <a:pt x="54" y="85"/>
                      <a:pt x="53" y="85"/>
                      <a:pt x="52" y="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84"/>
            <p:cNvSpPr>
              <a:spLocks noChangeArrowheads="1"/>
            </p:cNvSpPr>
            <p:nvPr/>
          </p:nvSpPr>
          <p:spPr bwMode="auto">
            <a:xfrm>
              <a:off x="1883480" y="1475532"/>
              <a:ext cx="1513925" cy="261610"/>
            </a:xfrm>
            <a:prstGeom prst="rect">
              <a:avLst/>
            </a:prstGeom>
            <a:noFill/>
            <a:ln>
              <a:noFill/>
            </a:ln>
            <a:effectLst>
              <a:outerShdw dist="38100" dir="81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100" kern="0" dirty="0">
                  <a:solidFill>
                    <a:srgbClr val="FFFFFF"/>
                  </a:solidFill>
                  <a:latin typeface="Hannotate SC" charset="-122"/>
                  <a:ea typeface="Hannotate SC" charset="-122"/>
                  <a:cs typeface="Hannotate SC" charset="-122"/>
                  <a:sym typeface="微软雅黑" panose="020B0503020204020204" pitchFamily="34" charset="-122"/>
                </a:rPr>
                <a:t>舞台区</a:t>
              </a:r>
              <a:endParaRPr lang="en-US" altLang="zh-CN" sz="1100" kern="0" dirty="0">
                <a:solidFill>
                  <a:srgbClr val="FFFFFF"/>
                </a:solidFill>
                <a:latin typeface="Hannotate SC" charset="-122"/>
                <a:ea typeface="Hannotate SC" charset="-122"/>
                <a:cs typeface="Hannotate SC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01440" y="1907727"/>
            <a:ext cx="3800231" cy="3282838"/>
          </a:xfrm>
          <a:prstGeom prst="rect">
            <a:avLst/>
          </a:prstGeom>
          <a:noFill/>
          <a:ln w="57150">
            <a:solidFill>
              <a:srgbClr val="F04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24095" y="503749"/>
            <a:ext cx="229237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Hannotate SC" charset="-122"/>
                <a:ea typeface="Hannotate SC" charset="-122"/>
                <a:cs typeface="Hannotate SC" charset="-122"/>
              </a:rPr>
              <a:t>舞台区</a:t>
            </a:r>
            <a:endParaRPr kumimoji="1" lang="zh-CN" altLang="en-US" sz="2800" b="1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13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</a:t>
            </a:r>
            <a:endParaRPr lang="zh-CN" alt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</a:t>
            </a:r>
            <a:r>
              <a:rPr lang="en-US" altLang="zh-CN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CN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</a:t>
            </a:r>
            <a:endParaRPr lang="zh-CN" alt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</a:t>
            </a:r>
            <a:endParaRPr lang="zh-CN" alt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</a:t>
            </a:r>
            <a:r>
              <a:rPr lang="en-US" altLang="zh-CN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endParaRPr lang="zh-CN" alt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</a:t>
            </a:r>
            <a:r>
              <a:rPr lang="zh-CN" alt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</a:t>
            </a:r>
            <a:endParaRPr lang="zh-CN" alt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0A493E5-DF96-4A5D-973E-9FEC9AE39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" y="2324106"/>
            <a:ext cx="8525435" cy="41664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022" y="1493330"/>
            <a:ext cx="2146351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latin typeface="Hannotate SC" charset="-122"/>
                <a:ea typeface="Hannotate SC" charset="-122"/>
                <a:cs typeface="Hannotate SC" charset="-122"/>
              </a:rPr>
              <a:t>添加背景</a:t>
            </a:r>
          </a:p>
        </p:txBody>
      </p:sp>
    </p:spTree>
    <p:extLst>
      <p:ext uri="{BB962C8B-B14F-4D97-AF65-F5344CB8AC3E}">
        <p14:creationId xmlns:p14="http://schemas.microsoft.com/office/powerpoint/2010/main" val="16919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6" y="1234937"/>
            <a:ext cx="8863462" cy="61404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grpSp>
        <p:nvGrpSpPr>
          <p:cNvPr id="20" name="组合 185"/>
          <p:cNvGrpSpPr>
            <a:grpSpLocks/>
          </p:cNvGrpSpPr>
          <p:nvPr/>
        </p:nvGrpSpPr>
        <p:grpSpPr bwMode="auto">
          <a:xfrm>
            <a:off x="1667931" y="5459505"/>
            <a:ext cx="3259442" cy="412377"/>
            <a:chOff x="-1" y="0"/>
            <a:chExt cx="4338308" cy="1079500"/>
          </a:xfrm>
        </p:grpSpPr>
        <p:sp>
          <p:nvSpPr>
            <p:cNvPr id="21" name="矩形 1"/>
            <p:cNvSpPr>
              <a:spLocks/>
            </p:cNvSpPr>
            <p:nvPr/>
          </p:nvSpPr>
          <p:spPr bwMode="auto">
            <a:xfrm flipH="1">
              <a:off x="-1" y="0"/>
              <a:ext cx="2345406" cy="1079500"/>
            </a:xfrm>
            <a:custGeom>
              <a:avLst/>
              <a:gdLst>
                <a:gd name="T0" fmla="*/ 0 w 3960440"/>
                <a:gd name="T1" fmla="*/ 0 h 1080120"/>
                <a:gd name="T2" fmla="*/ 3959225 w 3960440"/>
                <a:gd name="T3" fmla="*/ 209201 h 1080120"/>
                <a:gd name="T4" fmla="*/ 3959225 w 3960440"/>
                <a:gd name="T5" fmla="*/ 859288 h 1080120"/>
                <a:gd name="T6" fmla="*/ 0 w 3960440"/>
                <a:gd name="T7" fmla="*/ 1079500 h 1080120"/>
                <a:gd name="T8" fmla="*/ 0 w 3960440"/>
                <a:gd name="T9" fmla="*/ 0 h 1080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60440" h="1080120">
                  <a:moveTo>
                    <a:pt x="0" y="0"/>
                  </a:moveTo>
                  <a:lnTo>
                    <a:pt x="3960440" y="209321"/>
                  </a:lnTo>
                  <a:lnTo>
                    <a:pt x="3960440" y="859782"/>
                  </a:lnTo>
                  <a:lnTo>
                    <a:pt x="0" y="1080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38100" dir="2700000" algn="ctr" rotWithShape="0">
                <a:srgbClr val="000000">
                  <a:alpha val="37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92"/>
            <p:cNvSpPr>
              <a:spLocks noEditPoints="1"/>
            </p:cNvSpPr>
            <p:nvPr/>
          </p:nvSpPr>
          <p:spPr bwMode="auto">
            <a:xfrm>
              <a:off x="431800" y="261572"/>
              <a:ext cx="346075" cy="548611"/>
            </a:xfrm>
            <a:custGeom>
              <a:avLst/>
              <a:gdLst>
                <a:gd name="T0" fmla="*/ 104775 w 218"/>
                <a:gd name="T1" fmla="*/ 278667 h 234"/>
                <a:gd name="T2" fmla="*/ 26988 w 218"/>
                <a:gd name="T3" fmla="*/ 177800 h 234"/>
                <a:gd name="T4" fmla="*/ 68263 w 218"/>
                <a:gd name="T5" fmla="*/ 97448 h 234"/>
                <a:gd name="T6" fmla="*/ 82550 w 218"/>
                <a:gd name="T7" fmla="*/ 88900 h 234"/>
                <a:gd name="T8" fmla="*/ 161925 w 218"/>
                <a:gd name="T9" fmla="*/ 88900 h 234"/>
                <a:gd name="T10" fmla="*/ 300038 w 218"/>
                <a:gd name="T11" fmla="*/ 88900 h 234"/>
                <a:gd name="T12" fmla="*/ 338138 w 218"/>
                <a:gd name="T13" fmla="*/ 169252 h 234"/>
                <a:gd name="T14" fmla="*/ 338138 w 218"/>
                <a:gd name="T15" fmla="*/ 189767 h 234"/>
                <a:gd name="T16" fmla="*/ 198438 w 218"/>
                <a:gd name="T17" fmla="*/ 367567 h 234"/>
                <a:gd name="T18" fmla="*/ 173038 w 218"/>
                <a:gd name="T19" fmla="*/ 367567 h 234"/>
                <a:gd name="T20" fmla="*/ 266700 w 218"/>
                <a:gd name="T21" fmla="*/ 347052 h 234"/>
                <a:gd name="T22" fmla="*/ 269875 w 218"/>
                <a:gd name="T23" fmla="*/ 367567 h 234"/>
                <a:gd name="T24" fmla="*/ 288925 w 218"/>
                <a:gd name="T25" fmla="*/ 359019 h 234"/>
                <a:gd name="T26" fmla="*/ 280988 w 218"/>
                <a:gd name="T27" fmla="*/ 343633 h 234"/>
                <a:gd name="T28" fmla="*/ 68263 w 218"/>
                <a:gd name="T29" fmla="*/ 0 h 234"/>
                <a:gd name="T30" fmla="*/ 0 w 218"/>
                <a:gd name="T31" fmla="*/ 35902 h 234"/>
                <a:gd name="T32" fmla="*/ 34925 w 218"/>
                <a:gd name="T33" fmla="*/ 109415 h 234"/>
                <a:gd name="T34" fmla="*/ 101600 w 218"/>
                <a:gd name="T35" fmla="*/ 71804 h 234"/>
                <a:gd name="T36" fmla="*/ 68263 w 218"/>
                <a:gd name="T37" fmla="*/ 0 h 234"/>
                <a:gd name="T38" fmla="*/ 139700 w 218"/>
                <a:gd name="T39" fmla="*/ 165833 h 234"/>
                <a:gd name="T40" fmla="*/ 161925 w 218"/>
                <a:gd name="T41" fmla="*/ 121383 h 234"/>
                <a:gd name="T42" fmla="*/ 198438 w 218"/>
                <a:gd name="T43" fmla="*/ 121383 h 234"/>
                <a:gd name="T44" fmla="*/ 269875 w 218"/>
                <a:gd name="T45" fmla="*/ 121383 h 234"/>
                <a:gd name="T46" fmla="*/ 280988 w 218"/>
                <a:gd name="T47" fmla="*/ 124802 h 234"/>
                <a:gd name="T48" fmla="*/ 304800 w 218"/>
                <a:gd name="T49" fmla="*/ 169252 h 234"/>
                <a:gd name="T50" fmla="*/ 222250 w 218"/>
                <a:gd name="T51" fmla="*/ 169252 h 234"/>
                <a:gd name="T52" fmla="*/ 150813 w 218"/>
                <a:gd name="T53" fmla="*/ 169252 h 234"/>
                <a:gd name="T54" fmla="*/ 128588 w 218"/>
                <a:gd name="T55" fmla="*/ 169252 h 234"/>
                <a:gd name="T56" fmla="*/ 63500 w 218"/>
                <a:gd name="T57" fmla="*/ 172671 h 234"/>
                <a:gd name="T58" fmla="*/ 165100 w 218"/>
                <a:gd name="T59" fmla="*/ 299183 h 234"/>
                <a:gd name="T60" fmla="*/ 131763 w 218"/>
                <a:gd name="T61" fmla="*/ 201735 h 234"/>
                <a:gd name="T62" fmla="*/ 239713 w 218"/>
                <a:gd name="T63" fmla="*/ 201735 h 234"/>
                <a:gd name="T64" fmla="*/ 206375 w 218"/>
                <a:gd name="T65" fmla="*/ 299183 h 234"/>
                <a:gd name="T66" fmla="*/ 300038 w 218"/>
                <a:gd name="T67" fmla="*/ 181219 h 234"/>
                <a:gd name="T68" fmla="*/ 112713 w 218"/>
                <a:gd name="T69" fmla="*/ 169252 h 2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8" h="234">
                  <a:moveTo>
                    <a:pt x="109" y="215"/>
                  </a:moveTo>
                  <a:lnTo>
                    <a:pt x="66" y="163"/>
                  </a:lnTo>
                  <a:lnTo>
                    <a:pt x="22" y="111"/>
                  </a:lnTo>
                  <a:lnTo>
                    <a:pt x="17" y="104"/>
                  </a:lnTo>
                  <a:lnTo>
                    <a:pt x="22" y="99"/>
                  </a:lnTo>
                  <a:lnTo>
                    <a:pt x="43" y="57"/>
                  </a:lnTo>
                  <a:lnTo>
                    <a:pt x="45" y="52"/>
                  </a:lnTo>
                  <a:lnTo>
                    <a:pt x="52" y="52"/>
                  </a:lnTo>
                  <a:lnTo>
                    <a:pt x="92" y="52"/>
                  </a:lnTo>
                  <a:lnTo>
                    <a:pt x="102" y="52"/>
                  </a:lnTo>
                  <a:lnTo>
                    <a:pt x="182" y="52"/>
                  </a:lnTo>
                  <a:lnTo>
                    <a:pt x="189" y="52"/>
                  </a:lnTo>
                  <a:lnTo>
                    <a:pt x="192" y="57"/>
                  </a:lnTo>
                  <a:lnTo>
                    <a:pt x="213" y="99"/>
                  </a:lnTo>
                  <a:lnTo>
                    <a:pt x="218" y="104"/>
                  </a:lnTo>
                  <a:lnTo>
                    <a:pt x="213" y="111"/>
                  </a:lnTo>
                  <a:lnTo>
                    <a:pt x="168" y="163"/>
                  </a:lnTo>
                  <a:lnTo>
                    <a:pt x="125" y="215"/>
                  </a:lnTo>
                  <a:lnTo>
                    <a:pt x="116" y="224"/>
                  </a:lnTo>
                  <a:lnTo>
                    <a:pt x="109" y="215"/>
                  </a:lnTo>
                  <a:close/>
                  <a:moveTo>
                    <a:pt x="170" y="182"/>
                  </a:moveTo>
                  <a:lnTo>
                    <a:pt x="168" y="203"/>
                  </a:lnTo>
                  <a:lnTo>
                    <a:pt x="149" y="212"/>
                  </a:lnTo>
                  <a:lnTo>
                    <a:pt x="170" y="215"/>
                  </a:lnTo>
                  <a:lnTo>
                    <a:pt x="180" y="234"/>
                  </a:lnTo>
                  <a:lnTo>
                    <a:pt x="182" y="210"/>
                  </a:lnTo>
                  <a:lnTo>
                    <a:pt x="199" y="203"/>
                  </a:lnTo>
                  <a:lnTo>
                    <a:pt x="177" y="201"/>
                  </a:lnTo>
                  <a:lnTo>
                    <a:pt x="170" y="182"/>
                  </a:lnTo>
                  <a:close/>
                  <a:moveTo>
                    <a:pt x="43" y="0"/>
                  </a:moveTo>
                  <a:lnTo>
                    <a:pt x="26" y="23"/>
                  </a:lnTo>
                  <a:lnTo>
                    <a:pt x="0" y="21"/>
                  </a:lnTo>
                  <a:lnTo>
                    <a:pt x="24" y="38"/>
                  </a:lnTo>
                  <a:lnTo>
                    <a:pt x="22" y="64"/>
                  </a:lnTo>
                  <a:lnTo>
                    <a:pt x="38" y="40"/>
                  </a:lnTo>
                  <a:lnTo>
                    <a:pt x="64" y="42"/>
                  </a:lnTo>
                  <a:lnTo>
                    <a:pt x="40" y="26"/>
                  </a:lnTo>
                  <a:lnTo>
                    <a:pt x="43" y="0"/>
                  </a:lnTo>
                  <a:close/>
                  <a:moveTo>
                    <a:pt x="64" y="71"/>
                  </a:moveTo>
                  <a:lnTo>
                    <a:pt x="88" y="97"/>
                  </a:lnTo>
                  <a:lnTo>
                    <a:pt x="109" y="71"/>
                  </a:lnTo>
                  <a:lnTo>
                    <a:pt x="102" y="71"/>
                  </a:lnTo>
                  <a:lnTo>
                    <a:pt x="64" y="71"/>
                  </a:lnTo>
                  <a:close/>
                  <a:moveTo>
                    <a:pt x="125" y="71"/>
                  </a:moveTo>
                  <a:lnTo>
                    <a:pt x="147" y="97"/>
                  </a:lnTo>
                  <a:lnTo>
                    <a:pt x="170" y="71"/>
                  </a:lnTo>
                  <a:lnTo>
                    <a:pt x="125" y="71"/>
                  </a:lnTo>
                  <a:close/>
                  <a:moveTo>
                    <a:pt x="177" y="73"/>
                  </a:moveTo>
                  <a:lnTo>
                    <a:pt x="154" y="99"/>
                  </a:lnTo>
                  <a:lnTo>
                    <a:pt x="192" y="99"/>
                  </a:lnTo>
                  <a:lnTo>
                    <a:pt x="177" y="73"/>
                  </a:lnTo>
                  <a:close/>
                  <a:moveTo>
                    <a:pt x="140" y="99"/>
                  </a:moveTo>
                  <a:lnTo>
                    <a:pt x="118" y="73"/>
                  </a:lnTo>
                  <a:lnTo>
                    <a:pt x="95" y="99"/>
                  </a:lnTo>
                  <a:lnTo>
                    <a:pt x="140" y="99"/>
                  </a:lnTo>
                  <a:close/>
                  <a:moveTo>
                    <a:pt x="81" y="99"/>
                  </a:moveTo>
                  <a:lnTo>
                    <a:pt x="57" y="75"/>
                  </a:lnTo>
                  <a:lnTo>
                    <a:pt x="40" y="101"/>
                  </a:lnTo>
                  <a:lnTo>
                    <a:pt x="81" y="149"/>
                  </a:lnTo>
                  <a:lnTo>
                    <a:pt x="104" y="175"/>
                  </a:lnTo>
                  <a:lnTo>
                    <a:pt x="78" y="123"/>
                  </a:lnTo>
                  <a:lnTo>
                    <a:pt x="83" y="118"/>
                  </a:lnTo>
                  <a:lnTo>
                    <a:pt x="118" y="186"/>
                  </a:lnTo>
                  <a:lnTo>
                    <a:pt x="151" y="118"/>
                  </a:lnTo>
                  <a:lnTo>
                    <a:pt x="156" y="123"/>
                  </a:lnTo>
                  <a:lnTo>
                    <a:pt x="130" y="175"/>
                  </a:lnTo>
                  <a:lnTo>
                    <a:pt x="154" y="149"/>
                  </a:lnTo>
                  <a:lnTo>
                    <a:pt x="189" y="106"/>
                  </a:lnTo>
                  <a:lnTo>
                    <a:pt x="71" y="106"/>
                  </a:lnTo>
                  <a:lnTo>
                    <a:pt x="71" y="99"/>
                  </a:lnTo>
                  <a:lnTo>
                    <a:pt x="81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188"/>
            <p:cNvSpPr>
              <a:spLocks noChangeArrowheads="1"/>
            </p:cNvSpPr>
            <p:nvPr/>
          </p:nvSpPr>
          <p:spPr bwMode="auto">
            <a:xfrm>
              <a:off x="1006145" y="218150"/>
              <a:ext cx="3332162" cy="684830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annotate SC" charset="-122"/>
                  <a:ea typeface="Hannotate SC" charset="-122"/>
                  <a:cs typeface="Hannotate SC" charset="-122"/>
                  <a:sym typeface="微软雅黑" panose="020B0503020204020204" pitchFamily="34" charset="-122"/>
                </a:rPr>
                <a:t>角色区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notate SC" charset="-122"/>
                <a:ea typeface="Hannotate SC" charset="-122"/>
                <a:cs typeface="Hannotate SC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599607" y="5181600"/>
            <a:ext cx="3800943" cy="156882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224095" y="503749"/>
            <a:ext cx="2292376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Hannotate SC" charset="-122"/>
                <a:ea typeface="Hannotate SC" charset="-122"/>
                <a:cs typeface="Hannotate SC" charset="-122"/>
              </a:rPr>
              <a:t>角色区</a:t>
            </a:r>
            <a:endParaRPr kumimoji="1" lang="zh-CN" altLang="en-US" sz="2800" b="1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0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" y="2324106"/>
            <a:ext cx="8555151" cy="41664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145590">
            <a:off x="1580144" y="-64958"/>
            <a:ext cx="9007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S</a:t>
            </a:r>
            <a:endParaRPr lang="zh-CN" altLang="en-US" sz="9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5746">
            <a:off x="-29998" y="218783"/>
            <a:ext cx="1566717" cy="11241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21073114">
            <a:off x="2034523" y="288271"/>
            <a:ext cx="135664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04B3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r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437366">
            <a:off x="2967880" y="270802"/>
            <a:ext cx="82260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109289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a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109289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21073114">
            <a:off x="3377759" y="286988"/>
            <a:ext cx="7625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72C4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t</a:t>
            </a:r>
            <a:r>
              <a:rPr lang="en-US" altLang="zh-CN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zh-CN" altLang="en-US" sz="6600" b="1" dirty="0">
              <a:ln w="9525">
                <a:solidFill>
                  <a:prstClr val="white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 rot="225083">
            <a:off x="3736947" y="338758"/>
            <a:ext cx="13566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C</a:t>
            </a:r>
            <a:r>
              <a:rPr lang="zh-CN" altLang="en-US" sz="2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40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en-US" altLang="zh-CN" sz="6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76D6FF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</a:rPr>
              <a:t>h</a:t>
            </a:r>
            <a:endParaRPr lang="zh-CN" altLang="en-US" sz="6000" b="1" dirty="0">
              <a:ln w="9525">
                <a:solidFill>
                  <a:prstClr val="white"/>
                </a:solidFill>
                <a:prstDash val="solid"/>
              </a:ln>
              <a:solidFill>
                <a:srgbClr val="76D6FF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1293">
            <a:off x="4844367" y="142885"/>
            <a:ext cx="1034439" cy="12737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297271" y="9412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5022" y="1493330"/>
            <a:ext cx="4664531" cy="578882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添加角色 </a:t>
            </a:r>
            <a:r>
              <a:rPr kumimoji="1" lang="en-US" altLang="zh-CN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——</a:t>
            </a:r>
            <a:r>
              <a:rPr kumimoji="1" lang="zh-CN" altLang="en-US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kumimoji="1" lang="en-US" altLang="zh-CN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1</a:t>
            </a:r>
            <a:r>
              <a:rPr kumimoji="1" lang="zh-CN" altLang="en-US" sz="2800" b="1" dirty="0">
                <a:solidFill>
                  <a:prstClr val="white"/>
                </a:solidFill>
                <a:latin typeface="Hannotate SC" charset="-122"/>
                <a:ea typeface="Hannotate SC" charset="-122"/>
                <a:cs typeface="Hannotate SC" charset="-122"/>
              </a:rPr>
              <a:t>个小苹果</a:t>
            </a:r>
          </a:p>
        </p:txBody>
      </p:sp>
    </p:spTree>
    <p:extLst>
      <p:ext uri="{BB962C8B-B14F-4D97-AF65-F5344CB8AC3E}">
        <p14:creationId xmlns:p14="http://schemas.microsoft.com/office/powerpoint/2010/main" val="41853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24501</TotalTime>
  <Words>838</Words>
  <Application>Microsoft Macintosh PowerPoint</Application>
  <PresentationFormat>On-screen Show (4:3)</PresentationFormat>
  <Paragraphs>274</Paragraphs>
  <Slides>30</Slides>
  <Notes>23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Hannotate SC</vt:lpstr>
      <vt:lpstr>微软雅黑</vt:lpstr>
      <vt:lpstr>SimHei</vt:lpstr>
      <vt:lpstr>宋体</vt:lpstr>
      <vt:lpstr>Wawati SC</vt:lpstr>
      <vt:lpstr>Yuppy SC</vt:lpstr>
      <vt:lpstr>Arial</vt:lpstr>
      <vt:lpstr>Bradley Hand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给聪明小朋友的趣味探索</vt:lpstr>
      <vt:lpstr>PowerPoint Presentation</vt:lpstr>
      <vt:lpstr>PowerPoint Presentation</vt:lpstr>
    </vt:vector>
  </TitlesOfParts>
  <Company>topppt.cn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235</cp:revision>
  <cp:lastPrinted>2018-05-14T14:20:20Z</cp:lastPrinted>
  <dcterms:created xsi:type="dcterms:W3CDTF">2015-07-06T14:27:22Z</dcterms:created>
  <dcterms:modified xsi:type="dcterms:W3CDTF">2021-01-11T03:41:23Z</dcterms:modified>
</cp:coreProperties>
</file>